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8" r:id="rId6"/>
    <p:sldId id="290" r:id="rId7"/>
    <p:sldId id="289" r:id="rId8"/>
    <p:sldId id="291" r:id="rId9"/>
    <p:sldId id="261" r:id="rId10"/>
    <p:sldId id="260" r:id="rId11"/>
    <p:sldId id="292" r:id="rId12"/>
    <p:sldId id="293" r:id="rId13"/>
    <p:sldId id="294" r:id="rId14"/>
    <p:sldId id="262" r:id="rId15"/>
    <p:sldId id="295" r:id="rId16"/>
    <p:sldId id="263" r:id="rId17"/>
    <p:sldId id="296" r:id="rId18"/>
    <p:sldId id="264" r:id="rId19"/>
    <p:sldId id="265" r:id="rId20"/>
    <p:sldId id="286" r:id="rId21"/>
    <p:sldId id="287" r:id="rId22"/>
    <p:sldId id="267" r:id="rId23"/>
    <p:sldId id="268" r:id="rId24"/>
    <p:sldId id="269" r:id="rId25"/>
    <p:sldId id="270" r:id="rId26"/>
    <p:sldId id="271" r:id="rId27"/>
    <p:sldId id="297" r:id="rId28"/>
    <p:sldId id="298" r:id="rId29"/>
    <p:sldId id="299" r:id="rId30"/>
    <p:sldId id="300" r:id="rId31"/>
    <p:sldId id="273" r:id="rId32"/>
    <p:sldId id="274" r:id="rId33"/>
    <p:sldId id="275" r:id="rId34"/>
    <p:sldId id="276" r:id="rId35"/>
    <p:sldId id="277" r:id="rId36"/>
    <p:sldId id="278" r:id="rId37"/>
    <p:sldId id="279" r:id="rId38"/>
    <p:sldId id="280" r:id="rId39"/>
    <p:sldId id="282" r:id="rId40"/>
    <p:sldId id="301" r:id="rId41"/>
    <p:sldId id="281" r:id="rId42"/>
    <p:sldId id="283" r:id="rId43"/>
    <p:sldId id="302" r:id="rId44"/>
    <p:sldId id="284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B3300-B074-401B-A581-E515DCAB0731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A76FA-1BC0-464D-889A-E013F7E51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B3300-B074-401B-A581-E515DCAB0731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A76FA-1BC0-464D-889A-E013F7E51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B3300-B074-401B-A581-E515DCAB0731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A76FA-1BC0-464D-889A-E013F7E51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B3300-B074-401B-A581-E515DCAB0731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A76FA-1BC0-464D-889A-E013F7E51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B3300-B074-401B-A581-E515DCAB0731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A76FA-1BC0-464D-889A-E013F7E51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B3300-B074-401B-A581-E515DCAB0731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A76FA-1BC0-464D-889A-E013F7E51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B3300-B074-401B-A581-E515DCAB0731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A76FA-1BC0-464D-889A-E013F7E51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B3300-B074-401B-A581-E515DCAB0731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A76FA-1BC0-464D-889A-E013F7E51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B3300-B074-401B-A581-E515DCAB0731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A76FA-1BC0-464D-889A-E013F7E51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B3300-B074-401B-A581-E515DCAB0731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A76FA-1BC0-464D-889A-E013F7E51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B3300-B074-401B-A581-E515DCAB0731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A76FA-1BC0-464D-889A-E013F7E51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B3300-B074-401B-A581-E515DCAB0731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A76FA-1BC0-464D-889A-E013F7E51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dirty="0" smtClean="0"/>
              <a:t>Ласеротерапија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Cyrl-CS" dirty="0" smtClean="0">
              <a:solidFill>
                <a:schemeClr val="tx1"/>
              </a:solidFill>
            </a:endParaRPr>
          </a:p>
          <a:p>
            <a:endParaRPr lang="sr-Cyrl-CS" dirty="0" smtClean="0">
              <a:solidFill>
                <a:schemeClr val="tx1"/>
              </a:solidFill>
            </a:endParaRPr>
          </a:p>
          <a:p>
            <a:r>
              <a:rPr lang="sr-Cyrl-CS" dirty="0" smtClean="0">
                <a:solidFill>
                  <a:schemeClr val="tx1"/>
                </a:solidFill>
              </a:rPr>
              <a:t>Тања Зечевић Луковић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Особине ласерске светлости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2400"/>
              </a:spcBef>
            </a:pPr>
            <a:r>
              <a:rPr lang="ru-RU" altLang="en-US" b="1" dirty="0" smtClean="0"/>
              <a:t>Кохерентност</a:t>
            </a:r>
            <a:r>
              <a:rPr lang="ru-RU" altLang="en-US" dirty="0" smtClean="0"/>
              <a:t> (сви фотони у истој фази, исте Е и исти правац простирања)</a:t>
            </a:r>
          </a:p>
          <a:p>
            <a:pPr marL="457200" indent="-457200">
              <a:spcBef>
                <a:spcPts val="2400"/>
              </a:spcBef>
            </a:pPr>
            <a:r>
              <a:rPr lang="ru-RU" altLang="en-US" b="1" dirty="0" smtClean="0"/>
              <a:t>Монохроматичност</a:t>
            </a:r>
            <a:r>
              <a:rPr lang="ru-RU" altLang="en-US" dirty="0" smtClean="0"/>
              <a:t> (једна боја)</a:t>
            </a:r>
          </a:p>
          <a:p>
            <a:pPr marL="457200" indent="-457200">
              <a:spcBef>
                <a:spcPts val="2400"/>
              </a:spcBef>
            </a:pPr>
            <a:r>
              <a:rPr lang="ru-RU" altLang="en-US" b="1" dirty="0" smtClean="0"/>
              <a:t>Усмереност </a:t>
            </a:r>
            <a:r>
              <a:rPr lang="ru-RU" altLang="en-US" dirty="0" smtClean="0"/>
              <a:t>(минимално расипање)</a:t>
            </a:r>
            <a:endParaRPr lang="en-US" alt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Монохроматичност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71612"/>
            <a:ext cx="82296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Кохерентност-исти смер,иста фаза,могућност фокусирања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14488"/>
            <a:ext cx="822960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Усмереност-нема расипања нити губитка енергије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18907"/>
            <a:ext cx="8229600" cy="3688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Основни делови уређаја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altLang="en-US" b="1" dirty="0" smtClean="0"/>
              <a:t>Активно средство</a:t>
            </a:r>
            <a:r>
              <a:rPr lang="ru-RU" altLang="en-US" dirty="0" smtClean="0"/>
              <a:t>:</a:t>
            </a:r>
            <a:endParaRPr lang="ru-RU" altLang="en-US" b="1" dirty="0" smtClean="0"/>
          </a:p>
          <a:p>
            <a:pPr lvl="1">
              <a:buFont typeface="Wingdings" pitchFamily="2" charset="2"/>
              <a:buChar char="§"/>
            </a:pPr>
            <a:r>
              <a:rPr lang="ru-RU" altLang="en-US" sz="2600" dirty="0" smtClean="0"/>
              <a:t>Материја која умножава фотоне,налази се у </a:t>
            </a:r>
            <a:r>
              <a:rPr lang="ru-RU" altLang="en-US" sz="2600" dirty="0" smtClean="0"/>
              <a:t>резонантној кутији са </a:t>
            </a:r>
            <a:r>
              <a:rPr lang="ru-RU" altLang="en-US" sz="2600" dirty="0" smtClean="0"/>
              <a:t>огледалима</a:t>
            </a:r>
            <a:endParaRPr lang="ru-RU" altLang="en-US" sz="2600" dirty="0" smtClean="0"/>
          </a:p>
          <a:p>
            <a:pPr lvl="1">
              <a:buFont typeface="Wingdings" pitchFamily="2" charset="2"/>
              <a:buChar char="§"/>
            </a:pPr>
            <a:r>
              <a:rPr lang="ru-RU" altLang="en-US" sz="2600" dirty="0" smtClean="0"/>
              <a:t>више од половине честица су на вишем нивоу</a:t>
            </a:r>
          </a:p>
          <a:p>
            <a:r>
              <a:rPr lang="ru-RU" altLang="en-US" b="1" dirty="0" smtClean="0"/>
              <a:t>Ласерска пумпа</a:t>
            </a:r>
            <a:r>
              <a:rPr lang="ru-RU" altLang="en-US" dirty="0" smtClean="0"/>
              <a:t>: </a:t>
            </a:r>
          </a:p>
          <a:p>
            <a:pPr>
              <a:buNone/>
            </a:pPr>
            <a:r>
              <a:rPr lang="ru-RU" altLang="en-US" dirty="0" smtClean="0"/>
              <a:t>         </a:t>
            </a:r>
            <a:r>
              <a:rPr lang="ru-RU" altLang="en-US" sz="2800" dirty="0" smtClean="0"/>
              <a:t>извор енергије за побуђивање</a:t>
            </a:r>
          </a:p>
          <a:p>
            <a:r>
              <a:rPr lang="ru-RU" altLang="en-US" b="1" dirty="0" smtClean="0"/>
              <a:t>Резонатор</a:t>
            </a:r>
            <a:r>
              <a:rPr lang="ru-RU" altLang="en-US" dirty="0" smtClean="0"/>
              <a:t>:</a:t>
            </a:r>
          </a:p>
          <a:p>
            <a:pPr>
              <a:buNone/>
            </a:pPr>
            <a:r>
              <a:rPr lang="ru-RU" altLang="en-US" sz="2900" dirty="0" smtClean="0">
                <a:latin typeface="+mj-lt"/>
              </a:rPr>
              <a:t>     два </a:t>
            </a:r>
            <a:r>
              <a:rPr lang="ru-RU" altLang="en-US" sz="2900" dirty="0" smtClean="0">
                <a:latin typeface="+mj-lt"/>
              </a:rPr>
              <a:t>паралелна огледала изме</a:t>
            </a:r>
            <a:r>
              <a:rPr lang="sr-Cyrl-CS" altLang="en-US" sz="2900" dirty="0" smtClean="0">
                <a:latin typeface="+mj-lt"/>
              </a:rPr>
              <a:t>ђ</a:t>
            </a:r>
            <a:r>
              <a:rPr lang="ru-RU" altLang="en-US" sz="2900" dirty="0" smtClean="0">
                <a:latin typeface="+mj-lt"/>
              </a:rPr>
              <a:t>у којих је активно </a:t>
            </a:r>
            <a:r>
              <a:rPr lang="ru-RU" altLang="en-US" sz="2900" dirty="0" smtClean="0">
                <a:latin typeface="+mj-lt"/>
              </a:rPr>
              <a:t>средство</a:t>
            </a:r>
            <a:r>
              <a:rPr lang="sr-Cyrl-CS" altLang="en-US" sz="2900" dirty="0" smtClean="0">
                <a:latin typeface="+mj-lt"/>
              </a:rPr>
              <a:t>.</a:t>
            </a:r>
          </a:p>
          <a:p>
            <a:pPr>
              <a:buNone/>
            </a:pPr>
            <a:r>
              <a:rPr lang="sr-Cyrl-CS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    Пропустљиво огледало фотоне</a:t>
            </a:r>
            <a:r>
              <a:rPr lang="en-US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поново</a:t>
            </a:r>
            <a:r>
              <a:rPr lang="en-US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враћа у</a:t>
            </a:r>
            <a:r>
              <a:rPr lang="en-US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активну</a:t>
            </a:r>
            <a:r>
              <a:rPr lang="en-US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средину</a:t>
            </a:r>
            <a:r>
              <a:rPr lang="en-US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&gt;</a:t>
            </a:r>
            <a:r>
              <a:rPr lang="sr-Cyrl-CS" sz="2900" dirty="0" smtClean="0">
                <a:latin typeface="+mj-lt"/>
              </a:rPr>
              <a:t>наставља се реакцију</a:t>
            </a:r>
            <a:r>
              <a:rPr lang="fi-FI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побуђивања</a:t>
            </a:r>
            <a:r>
              <a:rPr lang="fi-FI" sz="2900" dirty="0" smtClean="0">
                <a:latin typeface="+mj-lt"/>
              </a:rPr>
              <a:t>. </a:t>
            </a:r>
            <a:r>
              <a:rPr lang="sr-Cyrl-CS" sz="2900" dirty="0" smtClean="0">
                <a:latin typeface="+mj-lt"/>
              </a:rPr>
              <a:t>Када</a:t>
            </a:r>
            <a:r>
              <a:rPr lang="fi-FI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емитовани фотони</a:t>
            </a:r>
            <a:r>
              <a:rPr lang="pl-PL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дођу</a:t>
            </a:r>
            <a:r>
              <a:rPr lang="pl-PL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до</a:t>
            </a:r>
            <a:r>
              <a:rPr lang="pl-PL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другог</a:t>
            </a:r>
            <a:r>
              <a:rPr lang="pl-PL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огледала</a:t>
            </a:r>
            <a:r>
              <a:rPr lang="pl-PL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које</a:t>
            </a:r>
            <a:r>
              <a:rPr lang="pl-PL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је</a:t>
            </a:r>
            <a:r>
              <a:rPr lang="pl-PL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полупропустљиво</a:t>
            </a:r>
            <a:r>
              <a:rPr lang="pl-PL" sz="2900" dirty="0" smtClean="0">
                <a:latin typeface="+mj-lt"/>
              </a:rPr>
              <a:t>,</a:t>
            </a:r>
            <a:r>
              <a:rPr lang="sr-Cyrl-CS" sz="2900" dirty="0" smtClean="0">
                <a:latin typeface="+mj-lt"/>
              </a:rPr>
              <a:t>они</a:t>
            </a:r>
            <a:r>
              <a:rPr lang="pl-PL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се</a:t>
            </a:r>
            <a:r>
              <a:rPr lang="pl-PL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делимично</a:t>
            </a:r>
            <a:r>
              <a:rPr lang="pl-PL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рефлектују</a:t>
            </a:r>
            <a:r>
              <a:rPr lang="pl-PL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и</a:t>
            </a:r>
            <a:r>
              <a:rPr lang="pl-PL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враћају у</a:t>
            </a:r>
            <a:r>
              <a:rPr lang="vi-VN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активну</a:t>
            </a:r>
            <a:r>
              <a:rPr lang="vi-VN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средину</a:t>
            </a:r>
            <a:r>
              <a:rPr lang="vi-VN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те</a:t>
            </a:r>
            <a:r>
              <a:rPr lang="vi-VN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се</a:t>
            </a:r>
            <a:r>
              <a:rPr lang="vi-VN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процес</a:t>
            </a:r>
            <a:r>
              <a:rPr lang="vi-VN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побуђивања</a:t>
            </a:r>
            <a:r>
              <a:rPr lang="vi-VN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наставља</a:t>
            </a:r>
            <a:r>
              <a:rPr lang="vi-VN" sz="2900" dirty="0" smtClean="0">
                <a:latin typeface="+mj-lt"/>
              </a:rPr>
              <a:t>,</a:t>
            </a:r>
            <a:r>
              <a:rPr lang="sr-Cyrl-CS" sz="2900" dirty="0" smtClean="0">
                <a:latin typeface="+mj-lt"/>
              </a:rPr>
              <a:t>а</a:t>
            </a:r>
            <a:r>
              <a:rPr lang="it-IT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делимично</a:t>
            </a:r>
            <a:r>
              <a:rPr lang="it-IT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пролазе</a:t>
            </a:r>
            <a:r>
              <a:rPr lang="it-IT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кроз</a:t>
            </a:r>
            <a:r>
              <a:rPr lang="it-IT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њега</a:t>
            </a:r>
            <a:r>
              <a:rPr lang="it-IT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и</a:t>
            </a:r>
            <a:r>
              <a:rPr lang="it-IT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чине ласерски</a:t>
            </a:r>
            <a:r>
              <a:rPr lang="en-US" sz="2900" dirty="0" smtClean="0">
                <a:latin typeface="+mj-lt"/>
              </a:rPr>
              <a:t> </a:t>
            </a:r>
            <a:r>
              <a:rPr lang="sr-Cyrl-CS" sz="2900" dirty="0" smtClean="0">
                <a:latin typeface="+mj-lt"/>
              </a:rPr>
              <a:t>зрак</a:t>
            </a:r>
            <a:r>
              <a:rPr lang="en-US" sz="2900" dirty="0" smtClean="0">
                <a:latin typeface="+mj-lt"/>
              </a:rPr>
              <a:t> </a:t>
            </a:r>
            <a:r>
              <a:rPr lang="ru-RU" sz="2900" dirty="0" smtClean="0">
                <a:latin typeface="+mj-lt"/>
              </a:rPr>
              <a:t>Резонатор </a:t>
            </a:r>
            <a:r>
              <a:rPr lang="ru-RU" altLang="en-US" sz="2900" dirty="0" smtClean="0">
                <a:latin typeface="+mj-lt"/>
              </a:rPr>
              <a:t>продужава </a:t>
            </a:r>
            <a:r>
              <a:rPr lang="ru-RU" altLang="en-US" sz="2900" dirty="0" smtClean="0">
                <a:latin typeface="+mj-lt"/>
              </a:rPr>
              <a:t>пут емитованих фотона и њихово дејство на активно средство</a:t>
            </a:r>
          </a:p>
          <a:p>
            <a:pPr lvl="1">
              <a:buFont typeface="Wingdings" pitchFamily="2" charset="2"/>
              <a:buChar char="§"/>
            </a:pPr>
            <a:endParaRPr lang="sr-Cyrl-CS" dirty="0" smtClean="0"/>
          </a:p>
          <a:p>
            <a:pPr lvl="1">
              <a:buFont typeface="Wingdings" pitchFamily="2" charset="2"/>
              <a:buChar char="§"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428604"/>
            <a:ext cx="8229600" cy="5465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Подела ласера према таласној дужини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1800"/>
              </a:spcBef>
              <a:buClr>
                <a:srgbClr val="F0000C"/>
              </a:buClr>
              <a:buNone/>
            </a:pPr>
            <a:r>
              <a:rPr lang="sr-Latn-CS" altLang="en-US" dirty="0" smtClean="0"/>
              <a:t>- </a:t>
            </a:r>
            <a:r>
              <a:rPr lang="ru-RU" altLang="en-US" dirty="0" smtClean="0"/>
              <a:t>са видљивом светлошћу </a:t>
            </a:r>
            <a:br>
              <a:rPr lang="ru-RU" altLang="en-US" dirty="0" smtClean="0"/>
            </a:br>
            <a:r>
              <a:rPr lang="ru-RU" altLang="en-US" dirty="0" smtClean="0"/>
              <a:t>400-780 </a:t>
            </a:r>
            <a:r>
              <a:rPr lang="sr-Latn-CS" altLang="en-US" dirty="0" smtClean="0"/>
              <a:t>nm</a:t>
            </a:r>
            <a:endParaRPr lang="ru-RU" altLang="en-US" dirty="0" smtClean="0"/>
          </a:p>
          <a:p>
            <a:pPr>
              <a:lnSpc>
                <a:spcPct val="150000"/>
              </a:lnSpc>
              <a:spcBef>
                <a:spcPts val="1800"/>
              </a:spcBef>
              <a:buClr>
                <a:srgbClr val="F0000C"/>
              </a:buClr>
              <a:buNone/>
            </a:pPr>
            <a:r>
              <a:rPr lang="sr-Latn-CS" altLang="en-US" dirty="0" smtClean="0"/>
              <a:t>- </a:t>
            </a:r>
            <a:r>
              <a:rPr lang="ru-RU" altLang="en-US" dirty="0" smtClean="0"/>
              <a:t>са невидљивом светлошћу </a:t>
            </a:r>
            <a:br>
              <a:rPr lang="ru-RU" altLang="en-US" dirty="0" smtClean="0"/>
            </a:br>
            <a:r>
              <a:rPr lang="ru-RU" altLang="en-US" dirty="0" smtClean="0"/>
              <a:t>780-1500 </a:t>
            </a:r>
            <a:r>
              <a:rPr lang="sr-Latn-CS" altLang="en-US" dirty="0" smtClean="0"/>
              <a:t>nm</a:t>
            </a:r>
            <a:endParaRPr lang="en-US" altLang="en-US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Подела ласера према снази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b-NO" sz="2400" dirty="0" smtClean="0"/>
              <a:t> </a:t>
            </a:r>
            <a:r>
              <a:rPr lang="sr-Cyrl-CS" sz="2400" b="1" dirty="0" smtClean="0"/>
              <a:t>ласери</a:t>
            </a:r>
            <a:r>
              <a:rPr lang="nb-NO" sz="2400" b="1" dirty="0" smtClean="0"/>
              <a:t> </a:t>
            </a:r>
            <a:r>
              <a:rPr lang="sr-Cyrl-CS" sz="2400" b="1" dirty="0" smtClean="0"/>
              <a:t>велике</a:t>
            </a:r>
            <a:r>
              <a:rPr lang="nb-NO" sz="2400" b="1" dirty="0" smtClean="0"/>
              <a:t> </a:t>
            </a:r>
            <a:r>
              <a:rPr lang="sr-Cyrl-CS" sz="2400" b="1" dirty="0" smtClean="0"/>
              <a:t>снаге</a:t>
            </a:r>
            <a:r>
              <a:rPr lang="nb-NO" sz="2400" b="1" dirty="0" smtClean="0"/>
              <a:t>, </a:t>
            </a:r>
            <a:r>
              <a:rPr lang="sr-Cyrl-CS" sz="2400" b="1" dirty="0" smtClean="0"/>
              <a:t>тврди</a:t>
            </a:r>
            <a:r>
              <a:rPr lang="nb-NO" sz="2400" b="1" dirty="0" smtClean="0"/>
              <a:t>, </a:t>
            </a:r>
            <a:r>
              <a:rPr lang="sr-Cyrl-CS" sz="2400" b="1" dirty="0" smtClean="0"/>
              <a:t>хард</a:t>
            </a:r>
            <a:r>
              <a:rPr lang="nb-NO" sz="2400" b="1" dirty="0" smtClean="0"/>
              <a:t>, </a:t>
            </a:r>
            <a:r>
              <a:rPr lang="sr-Cyrl-CS" sz="2400" b="1" dirty="0" smtClean="0"/>
              <a:t>високоенергетски</a:t>
            </a:r>
            <a:endParaRPr lang="nb-NO" sz="2400" b="1" dirty="0" smtClean="0"/>
          </a:p>
          <a:p>
            <a:pPr>
              <a:buNone/>
            </a:pPr>
            <a:r>
              <a:rPr lang="sv-SE" sz="1800" dirty="0" smtClean="0"/>
              <a:t> </a:t>
            </a:r>
            <a:r>
              <a:rPr lang="sr-Cyrl-CS" sz="1800" dirty="0" smtClean="0"/>
              <a:t>преко</a:t>
            </a:r>
            <a:r>
              <a:rPr lang="sv-SE" sz="1800" dirty="0" smtClean="0"/>
              <a:t> </a:t>
            </a:r>
            <a:r>
              <a:rPr lang="sv-SE" sz="1800" dirty="0" smtClean="0"/>
              <a:t>100 </a:t>
            </a:r>
            <a:r>
              <a:rPr lang="sr-Cyrl-CS" sz="1800" dirty="0" smtClean="0"/>
              <a:t>м</a:t>
            </a:r>
            <a:r>
              <a:rPr lang="sv-SE" sz="1800" dirty="0" smtClean="0"/>
              <a:t>W</a:t>
            </a:r>
            <a:r>
              <a:rPr lang="pl-PL" sz="1800" dirty="0" smtClean="0"/>
              <a:t> </a:t>
            </a:r>
            <a:r>
              <a:rPr lang="sr-Cyrl-CS" sz="1800" dirty="0" smtClean="0"/>
              <a:t>до</a:t>
            </a:r>
            <a:r>
              <a:rPr lang="pl-PL" sz="1800" dirty="0" smtClean="0"/>
              <a:t> </a:t>
            </a:r>
            <a:r>
              <a:rPr lang="sr-Cyrl-CS" sz="1800" dirty="0" smtClean="0"/>
              <a:t>К</a:t>
            </a:r>
            <a:r>
              <a:rPr lang="pl-PL" sz="1800" dirty="0" smtClean="0"/>
              <a:t>W</a:t>
            </a:r>
            <a:r>
              <a:rPr lang="sr-Cyrl-CS" sz="1800" dirty="0" smtClean="0"/>
              <a:t>; висока густина енергије</a:t>
            </a:r>
            <a:r>
              <a:rPr lang="en-US" sz="1800" dirty="0" smtClean="0"/>
              <a:t>, </a:t>
            </a:r>
            <a:r>
              <a:rPr lang="sr-Cyrl-CS" sz="1800" dirty="0" smtClean="0"/>
              <a:t>фокусирањем</a:t>
            </a:r>
            <a:r>
              <a:rPr lang="en-US" sz="1800" dirty="0" smtClean="0"/>
              <a:t> </a:t>
            </a:r>
            <a:r>
              <a:rPr lang="sr-Cyrl-CS" sz="1800" dirty="0" smtClean="0"/>
              <a:t>ласерских</a:t>
            </a:r>
            <a:r>
              <a:rPr lang="en-US" sz="1800" dirty="0" smtClean="0"/>
              <a:t> </a:t>
            </a:r>
            <a:r>
              <a:rPr lang="sr-Cyrl-CS" sz="1800" dirty="0" smtClean="0"/>
              <a:t>зрака</a:t>
            </a:r>
            <a:r>
              <a:rPr lang="en-US" sz="1800" dirty="0" smtClean="0"/>
              <a:t> </a:t>
            </a:r>
            <a:r>
              <a:rPr lang="sr-Cyrl-CS" sz="1800" dirty="0" smtClean="0"/>
              <a:t>и</a:t>
            </a:r>
            <a:endParaRPr lang="en-US" sz="1800" dirty="0" smtClean="0"/>
          </a:p>
          <a:p>
            <a:pPr>
              <a:buNone/>
            </a:pPr>
            <a:r>
              <a:rPr lang="sr-Cyrl-CS" sz="1800" dirty="0" smtClean="0"/>
              <a:t>израженим</a:t>
            </a:r>
            <a:r>
              <a:rPr lang="en-US" sz="1800" dirty="0" smtClean="0"/>
              <a:t> </a:t>
            </a:r>
            <a:r>
              <a:rPr lang="sr-Cyrl-CS" sz="1800" dirty="0" smtClean="0"/>
              <a:t>термичким</a:t>
            </a:r>
            <a:r>
              <a:rPr lang="en-US" sz="1800" dirty="0" smtClean="0"/>
              <a:t> </a:t>
            </a:r>
            <a:r>
              <a:rPr lang="sr-Cyrl-CS" sz="1800" dirty="0" smtClean="0"/>
              <a:t>ефектима</a:t>
            </a:r>
            <a:r>
              <a:rPr lang="en-US" sz="1800" dirty="0" smtClean="0"/>
              <a:t> </a:t>
            </a:r>
            <a:r>
              <a:rPr lang="sr-Cyrl-CS" sz="1800" dirty="0" smtClean="0"/>
              <a:t>који</a:t>
            </a:r>
            <a:r>
              <a:rPr lang="en-US" sz="1800" dirty="0" smtClean="0"/>
              <a:t> </a:t>
            </a:r>
            <a:r>
              <a:rPr lang="sr-Cyrl-CS" sz="1800" dirty="0" smtClean="0"/>
              <a:t>изезивају денатурацију</a:t>
            </a:r>
            <a:r>
              <a:rPr lang="en-US" sz="1800" dirty="0" smtClean="0"/>
              <a:t> </a:t>
            </a:r>
            <a:r>
              <a:rPr lang="sr-Cyrl-CS" sz="1800" dirty="0" smtClean="0"/>
              <a:t>беланчевина</a:t>
            </a:r>
            <a:r>
              <a:rPr lang="sr-Cyrl-CS" sz="1800" dirty="0" smtClean="0"/>
              <a:t>,</a:t>
            </a:r>
            <a:r>
              <a:rPr lang="sr-Cyrl-CS" sz="1800" dirty="0" smtClean="0"/>
              <a:t>фотокоагулацију</a:t>
            </a:r>
            <a:r>
              <a:rPr lang="en-US" sz="1800" dirty="0" smtClean="0"/>
              <a:t>, </a:t>
            </a:r>
            <a:r>
              <a:rPr lang="sr-Cyrl-CS" sz="1800" dirty="0" smtClean="0"/>
              <a:t>карбонизацију и</a:t>
            </a:r>
            <a:r>
              <a:rPr lang="nn-NO" sz="1800" dirty="0" smtClean="0"/>
              <a:t> </a:t>
            </a:r>
            <a:r>
              <a:rPr lang="sr-Cyrl-CS" sz="1800" dirty="0" smtClean="0"/>
              <a:t>испаравање</a:t>
            </a:r>
            <a:r>
              <a:rPr lang="nn-NO" sz="1800" dirty="0" smtClean="0"/>
              <a:t> </a:t>
            </a:r>
            <a:r>
              <a:rPr lang="sr-Cyrl-CS" sz="1800" dirty="0" smtClean="0"/>
              <a:t>ткива</a:t>
            </a:r>
            <a:r>
              <a:rPr lang="nn-NO" sz="1800" dirty="0" smtClean="0"/>
              <a:t> (</a:t>
            </a:r>
            <a:r>
              <a:rPr lang="sr-Cyrl-CS" sz="1800" dirty="0" smtClean="0"/>
              <a:t>С</a:t>
            </a:r>
            <a:r>
              <a:rPr lang="sr-Cyrl-CS" sz="1800" dirty="0" smtClean="0"/>
              <a:t>О</a:t>
            </a:r>
            <a:r>
              <a:rPr lang="nn-NO" sz="1800" dirty="0" smtClean="0"/>
              <a:t>2</a:t>
            </a:r>
            <a:r>
              <a:rPr lang="nn-NO" sz="1800" dirty="0" smtClean="0"/>
              <a:t>, </a:t>
            </a:r>
            <a:r>
              <a:rPr lang="sr-Latn-CS" sz="1800" dirty="0" smtClean="0"/>
              <a:t>Nd</a:t>
            </a:r>
            <a:r>
              <a:rPr lang="nn-NO" sz="1800" dirty="0" smtClean="0"/>
              <a:t>: </a:t>
            </a:r>
            <a:r>
              <a:rPr lang="nn-NO" sz="1800" dirty="0" smtClean="0"/>
              <a:t>Y </a:t>
            </a:r>
            <a:r>
              <a:rPr lang="sr-Cyrl-CS" sz="1800" dirty="0" smtClean="0"/>
              <a:t>А</a:t>
            </a:r>
            <a:r>
              <a:rPr lang="sr-Latn-CS" sz="1800" dirty="0" smtClean="0"/>
              <a:t>g </a:t>
            </a:r>
            <a:r>
              <a:rPr lang="sr-Cyrl-CS" sz="1800" dirty="0" smtClean="0"/>
              <a:t>и</a:t>
            </a:r>
            <a:r>
              <a:rPr lang="nn-NO" sz="1800" dirty="0" smtClean="0"/>
              <a:t> </a:t>
            </a:r>
            <a:r>
              <a:rPr lang="sr-Cyrl-CS" sz="1800" dirty="0" smtClean="0"/>
              <a:t>Ер</a:t>
            </a:r>
            <a:r>
              <a:rPr lang="nn-NO" sz="1800" dirty="0" smtClean="0"/>
              <a:t>: Y</a:t>
            </a:r>
            <a:r>
              <a:rPr lang="sr-Cyrl-CS" sz="1800" dirty="0" smtClean="0"/>
              <a:t>АГ</a:t>
            </a:r>
            <a:r>
              <a:rPr lang="nn-NO" sz="1800" dirty="0" smtClean="0"/>
              <a:t>), </a:t>
            </a:r>
            <a:r>
              <a:rPr lang="sr-Cyrl-CS" sz="1800" dirty="0" smtClean="0"/>
              <a:t>и</a:t>
            </a:r>
            <a:endParaRPr lang="nn-NO" sz="1800" dirty="0" smtClean="0"/>
          </a:p>
          <a:p>
            <a:r>
              <a:rPr lang="en-US" sz="2400" dirty="0" smtClean="0"/>
              <a:t> </a:t>
            </a:r>
            <a:r>
              <a:rPr lang="sr-Cyrl-CS" sz="2400" b="1" dirty="0" smtClean="0"/>
              <a:t>ласери</a:t>
            </a:r>
            <a:r>
              <a:rPr lang="en-US" sz="2400" b="1" dirty="0" smtClean="0"/>
              <a:t> </a:t>
            </a:r>
            <a:r>
              <a:rPr lang="sr-Cyrl-CS" sz="2400" b="1" dirty="0" smtClean="0"/>
              <a:t>мале</a:t>
            </a:r>
            <a:r>
              <a:rPr lang="en-US" sz="2400" b="1" dirty="0" smtClean="0"/>
              <a:t> </a:t>
            </a:r>
            <a:r>
              <a:rPr lang="sr-Cyrl-CS" sz="2400" b="1" dirty="0" smtClean="0"/>
              <a:t>снаге</a:t>
            </a:r>
            <a:r>
              <a:rPr lang="en-US" sz="2400" b="1" dirty="0" smtClean="0"/>
              <a:t>, </a:t>
            </a:r>
            <a:r>
              <a:rPr lang="sr-Cyrl-CS" sz="2400" b="1" dirty="0" smtClean="0"/>
              <a:t>меки</a:t>
            </a:r>
            <a:r>
              <a:rPr lang="en-US" sz="2400" b="1" dirty="0" smtClean="0"/>
              <a:t>, </a:t>
            </a:r>
            <a:r>
              <a:rPr lang="sr-Cyrl-CS" sz="2400" b="1" dirty="0" smtClean="0"/>
              <a:t>софт</a:t>
            </a:r>
            <a:r>
              <a:rPr lang="en-US" sz="2400" b="1" dirty="0" smtClean="0"/>
              <a:t>, </a:t>
            </a:r>
            <a:r>
              <a:rPr lang="sr-Cyrl-CS" sz="2400" b="1" dirty="0" smtClean="0"/>
              <a:t>нискоенергетски</a:t>
            </a:r>
            <a:endParaRPr lang="sr-Latn-CS" sz="2400" b="1" dirty="0" smtClean="0"/>
          </a:p>
          <a:p>
            <a:pPr>
              <a:buNone/>
            </a:pPr>
            <a:r>
              <a:rPr lang="sr-Cyrl-CS" sz="1800" dirty="0" smtClean="0"/>
              <a:t>од</a:t>
            </a:r>
            <a:r>
              <a:rPr lang="sv-SE" sz="1800" dirty="0" smtClean="0"/>
              <a:t> </a:t>
            </a:r>
            <a:r>
              <a:rPr lang="sv-SE" sz="1800" dirty="0" smtClean="0"/>
              <a:t>5 </a:t>
            </a:r>
            <a:r>
              <a:rPr lang="sr-Cyrl-CS" sz="1800" dirty="0" smtClean="0"/>
              <a:t>до</a:t>
            </a:r>
            <a:r>
              <a:rPr lang="sv-SE" sz="1800" dirty="0" smtClean="0"/>
              <a:t> 100</a:t>
            </a:r>
            <a:r>
              <a:rPr lang="sr-Latn-CS" sz="1800" dirty="0" smtClean="0"/>
              <a:t>, </a:t>
            </a:r>
            <a:r>
              <a:rPr lang="sr-Cyrl-CS" sz="1800" dirty="0" smtClean="0"/>
              <a:t>м</a:t>
            </a:r>
            <a:r>
              <a:rPr lang="en-US" sz="1800" dirty="0" smtClean="0"/>
              <a:t>W</a:t>
            </a:r>
            <a:r>
              <a:rPr lang="sr-Latn-CS" sz="1800" dirty="0" smtClean="0"/>
              <a:t>;</a:t>
            </a:r>
            <a:r>
              <a:rPr lang="en-US" sz="1800" dirty="0" smtClean="0"/>
              <a:t> </a:t>
            </a:r>
            <a:r>
              <a:rPr lang="sr-Cyrl-CS" sz="1800" dirty="0" smtClean="0"/>
              <a:t>мал</a:t>
            </a:r>
            <a:r>
              <a:rPr lang="sr-Latn-CS" sz="1800" dirty="0" smtClean="0"/>
              <a:t>a</a:t>
            </a:r>
            <a:r>
              <a:rPr lang="en-US" sz="1800" dirty="0" smtClean="0"/>
              <a:t> </a:t>
            </a:r>
            <a:r>
              <a:rPr lang="sr-Cyrl-CS" sz="1800" dirty="0" smtClean="0"/>
              <a:t>густин</a:t>
            </a:r>
            <a:r>
              <a:rPr lang="sr-Latn-CS" sz="1800" dirty="0" smtClean="0"/>
              <a:t>a </a:t>
            </a:r>
            <a:r>
              <a:rPr lang="sr-Cyrl-CS" sz="1800" dirty="0" smtClean="0"/>
              <a:t>енергије</a:t>
            </a:r>
            <a:r>
              <a:rPr lang="en-US" sz="1800" dirty="0" smtClean="0"/>
              <a:t>, </a:t>
            </a:r>
            <a:r>
              <a:rPr lang="sr-Cyrl-CS" sz="1800" dirty="0" smtClean="0"/>
              <a:t>дефокусираним</a:t>
            </a:r>
            <a:r>
              <a:rPr lang="sr-Latn-CS" sz="1800" dirty="0" smtClean="0"/>
              <a:t> </a:t>
            </a:r>
            <a:r>
              <a:rPr lang="sr-Cyrl-CS" sz="1800" dirty="0" smtClean="0"/>
              <a:t>ласерским</a:t>
            </a:r>
            <a:r>
              <a:rPr lang="en-US" sz="1800" dirty="0" smtClean="0"/>
              <a:t> </a:t>
            </a:r>
            <a:r>
              <a:rPr lang="sr-Cyrl-CS" sz="1800" dirty="0" smtClean="0"/>
              <a:t>зрацима</a:t>
            </a:r>
            <a:r>
              <a:rPr lang="en-US" sz="1800" dirty="0" smtClean="0"/>
              <a:t>, </a:t>
            </a:r>
            <a:r>
              <a:rPr lang="sr-Cyrl-CS" sz="1800" dirty="0" smtClean="0"/>
              <a:t>без</a:t>
            </a:r>
            <a:r>
              <a:rPr lang="sr-Cyrl-CS" sz="1800" dirty="0" smtClean="0"/>
              <a:t> </a:t>
            </a:r>
            <a:r>
              <a:rPr lang="sr-Cyrl-CS" sz="1800" dirty="0" smtClean="0"/>
              <a:t>изражених</a:t>
            </a:r>
            <a:r>
              <a:rPr lang="sr-Latn-CS" sz="1800" dirty="0" smtClean="0"/>
              <a:t> </a:t>
            </a:r>
            <a:r>
              <a:rPr lang="sr-Cyrl-CS" sz="1800" dirty="0" smtClean="0"/>
              <a:t>термичких</a:t>
            </a:r>
            <a:r>
              <a:rPr lang="en-US" sz="1800" dirty="0" smtClean="0"/>
              <a:t> </a:t>
            </a:r>
            <a:r>
              <a:rPr lang="sr-Cyrl-CS" sz="1800" dirty="0" smtClean="0"/>
              <a:t>ефеката</a:t>
            </a:r>
            <a:r>
              <a:rPr lang="sr-Latn-CS" sz="1800" dirty="0" smtClean="0"/>
              <a:t>.</a:t>
            </a:r>
            <a:r>
              <a:rPr lang="en-US" sz="1800" dirty="0" smtClean="0"/>
              <a:t> </a:t>
            </a:r>
            <a:r>
              <a:rPr lang="sr-Cyrl-CS" sz="1800" dirty="0" smtClean="0"/>
              <a:t>Њ</a:t>
            </a:r>
            <a:r>
              <a:rPr lang="sr-Cyrl-CS" sz="1800" dirty="0" smtClean="0"/>
              <a:t>ихово</a:t>
            </a:r>
            <a:r>
              <a:rPr lang="en-US" sz="1800" dirty="0" smtClean="0"/>
              <a:t> </a:t>
            </a:r>
            <a:r>
              <a:rPr lang="sr-Cyrl-CS" sz="1800" dirty="0" smtClean="0"/>
              <a:t>првенствено</a:t>
            </a:r>
            <a:r>
              <a:rPr lang="en-US" sz="1800" dirty="0" smtClean="0"/>
              <a:t> </a:t>
            </a:r>
            <a:r>
              <a:rPr lang="sr-Cyrl-CS" sz="1800" dirty="0" smtClean="0"/>
              <a:t>дејство</a:t>
            </a:r>
            <a:endParaRPr lang="en-US" sz="1800" dirty="0" smtClean="0"/>
          </a:p>
          <a:p>
            <a:pPr>
              <a:buNone/>
            </a:pPr>
            <a:r>
              <a:rPr lang="sr-Cyrl-CS" sz="1800" dirty="0" smtClean="0"/>
              <a:t>биостимулација</a:t>
            </a:r>
            <a:r>
              <a:rPr lang="en-US" sz="1800" dirty="0" smtClean="0"/>
              <a:t> </a:t>
            </a:r>
            <a:r>
              <a:rPr lang="sr-Cyrl-CS" sz="1800" dirty="0" smtClean="0"/>
              <a:t>ћелијске</a:t>
            </a:r>
            <a:r>
              <a:rPr lang="en-US" sz="1800" dirty="0" smtClean="0"/>
              <a:t> </a:t>
            </a:r>
            <a:r>
              <a:rPr lang="sr-Cyrl-CS" sz="1800" dirty="0" smtClean="0"/>
              <a:t>активности</a:t>
            </a:r>
            <a:r>
              <a:rPr lang="en-US" sz="1800" dirty="0" smtClean="0"/>
              <a:t> </a:t>
            </a:r>
            <a:endParaRPr lang="sr-Cyrl-CS" sz="1800" dirty="0" smtClean="0"/>
          </a:p>
          <a:p>
            <a:r>
              <a:rPr lang="sr-Cyrl-CS" sz="1800" dirty="0" smtClean="0"/>
              <a:t>ХеНе</a:t>
            </a:r>
            <a:r>
              <a:rPr lang="en-US" sz="1800" dirty="0" smtClean="0"/>
              <a:t>,</a:t>
            </a:r>
            <a:r>
              <a:rPr lang="en-US" sz="1800" dirty="0" smtClean="0"/>
              <a:t> 632,8 </a:t>
            </a:r>
            <a:r>
              <a:rPr lang="sr-Cyrl-CS" sz="1800" dirty="0" smtClean="0"/>
              <a:t>нм</a:t>
            </a:r>
            <a:r>
              <a:rPr lang="en-US" sz="1800" dirty="0" smtClean="0"/>
              <a:t> </a:t>
            </a:r>
            <a:r>
              <a:rPr lang="sr-Cyrl-CS" sz="1800" dirty="0" smtClean="0"/>
              <a:t>,видљиви део спектра</a:t>
            </a:r>
            <a:endParaRPr lang="en-US" sz="1800" dirty="0" smtClean="0"/>
          </a:p>
          <a:p>
            <a:r>
              <a:rPr lang="sr-Cyrl-CS" sz="1800" dirty="0" smtClean="0"/>
              <a:t>ГаАс</a:t>
            </a:r>
            <a:r>
              <a:rPr lang="en-US" sz="1800" dirty="0" smtClean="0"/>
              <a:t> </a:t>
            </a:r>
            <a:r>
              <a:rPr lang="sr-Cyrl-CS" sz="1800" dirty="0" smtClean="0"/>
              <a:t>и</a:t>
            </a:r>
            <a:r>
              <a:rPr lang="en-US" sz="1800" dirty="0" smtClean="0"/>
              <a:t> </a:t>
            </a:r>
            <a:r>
              <a:rPr lang="sr-Cyrl-CS" sz="1800" dirty="0" smtClean="0"/>
              <a:t>ГаАлАс,</a:t>
            </a:r>
            <a:r>
              <a:rPr lang="pl-PL" sz="1800" dirty="0" smtClean="0"/>
              <a:t> </a:t>
            </a:r>
            <a:r>
              <a:rPr lang="pl-PL" sz="1800" dirty="0" smtClean="0"/>
              <a:t>840 </a:t>
            </a:r>
            <a:r>
              <a:rPr lang="sr-Cyrl-CS" sz="1800" dirty="0" smtClean="0"/>
              <a:t>и</a:t>
            </a:r>
            <a:r>
              <a:rPr lang="pl-PL" sz="1800" dirty="0" smtClean="0"/>
              <a:t> </a:t>
            </a:r>
            <a:r>
              <a:rPr lang="pl-PL" sz="1800" dirty="0" smtClean="0"/>
              <a:t>904</a:t>
            </a:r>
            <a:r>
              <a:rPr lang="pl-PL" sz="1800" dirty="0" smtClean="0"/>
              <a:t> </a:t>
            </a:r>
            <a:r>
              <a:rPr lang="sr-Cyrl-CS" sz="1800" dirty="0" smtClean="0"/>
              <a:t>у</a:t>
            </a:r>
            <a:r>
              <a:rPr lang="en-US" sz="1800" dirty="0" smtClean="0"/>
              <a:t> </a:t>
            </a:r>
            <a:r>
              <a:rPr lang="sr-Cyrl-CS" sz="1800" dirty="0" smtClean="0"/>
              <a:t>области</a:t>
            </a:r>
            <a:r>
              <a:rPr lang="en-US" sz="1800" dirty="0" smtClean="0"/>
              <a:t> </a:t>
            </a:r>
            <a:r>
              <a:rPr lang="sr-Cyrl-CS" sz="1800" dirty="0" smtClean="0"/>
              <a:t>инфрацрврног дела</a:t>
            </a:r>
            <a:r>
              <a:rPr lang="sv-SE" sz="1800" dirty="0" smtClean="0"/>
              <a:t> </a:t>
            </a:r>
            <a:r>
              <a:rPr lang="sr-Cyrl-CS" sz="1800" dirty="0" smtClean="0"/>
              <a:t>спектра</a:t>
            </a:r>
            <a:endParaRPr lang="en-US" sz="1800" dirty="0" smtClean="0"/>
          </a:p>
          <a:p>
            <a:r>
              <a:rPr lang="sr-Cyrl-CS" sz="1800" dirty="0" smtClean="0"/>
              <a:t>полупроводнички</a:t>
            </a:r>
            <a:r>
              <a:rPr lang="en-US" sz="1800" dirty="0" smtClean="0"/>
              <a:t> </a:t>
            </a:r>
            <a:r>
              <a:rPr lang="sr-Cyrl-CS" sz="1800" dirty="0" smtClean="0"/>
              <a:t>ласери</a:t>
            </a:r>
            <a:r>
              <a:rPr lang="en-US" sz="1800" dirty="0" smtClean="0"/>
              <a:t> </a:t>
            </a:r>
            <a:r>
              <a:rPr lang="sr-Cyrl-CS" sz="1800" dirty="0" smtClean="0"/>
              <a:t>са</a:t>
            </a:r>
            <a:r>
              <a:rPr lang="en-US" sz="1800" dirty="0" smtClean="0"/>
              <a:t> </a:t>
            </a:r>
            <a:r>
              <a:rPr lang="sr-Cyrl-CS" sz="1800" dirty="0" smtClean="0"/>
              <a:t>зрачењем у</a:t>
            </a:r>
            <a:r>
              <a:rPr lang="en-US" sz="1800" dirty="0" smtClean="0"/>
              <a:t> </a:t>
            </a:r>
            <a:r>
              <a:rPr lang="sr-Cyrl-CS" sz="1800" dirty="0" smtClean="0"/>
              <a:t>видљивој</a:t>
            </a:r>
            <a:r>
              <a:rPr lang="en-US" sz="1800" dirty="0" smtClean="0"/>
              <a:t> </a:t>
            </a:r>
            <a:r>
              <a:rPr lang="sr-Cyrl-CS" sz="1800" dirty="0" smtClean="0"/>
              <a:t>области</a:t>
            </a:r>
            <a:r>
              <a:rPr lang="en-US" sz="1800" dirty="0" smtClean="0"/>
              <a:t> </a:t>
            </a:r>
            <a:r>
              <a:rPr lang="sr-Cyrl-CS" sz="1800" dirty="0" smtClean="0"/>
              <a:t>спектра</a:t>
            </a:r>
            <a:endParaRPr lang="en-US" sz="1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Подела ласера према активној супст</a:t>
            </a:r>
            <a:r>
              <a:rPr lang="sr-Latn-CS" dirty="0" smtClean="0"/>
              <a:t>a</a:t>
            </a:r>
            <a:r>
              <a:rPr lang="sr-Cyrl-CS" dirty="0" smtClean="0"/>
              <a:t>нци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F0000C"/>
              </a:buClr>
              <a:buNone/>
            </a:pPr>
            <a:r>
              <a:rPr lang="sr-Latn-CS" altLang="en-US" dirty="0" smtClean="0"/>
              <a:t>- </a:t>
            </a:r>
            <a:r>
              <a:rPr lang="ru-RU" altLang="en-US" dirty="0" smtClean="0"/>
              <a:t>Чврсте (рубински, неодијумски</a:t>
            </a:r>
            <a:r>
              <a:rPr lang="sr-Latn-CS" altLang="en-US" dirty="0" smtClean="0"/>
              <a:t>..</a:t>
            </a:r>
            <a:r>
              <a:rPr lang="ru-RU" altLang="en-US" dirty="0" smtClean="0"/>
              <a:t>)</a:t>
            </a:r>
          </a:p>
          <a:p>
            <a:pPr>
              <a:buClr>
                <a:srgbClr val="F0000C"/>
              </a:buClr>
              <a:buNone/>
            </a:pPr>
            <a:r>
              <a:rPr lang="sr-Latn-CS" altLang="en-US" dirty="0" smtClean="0"/>
              <a:t>- </a:t>
            </a:r>
            <a:r>
              <a:rPr lang="ru-RU" altLang="en-US" dirty="0" smtClean="0"/>
              <a:t>Течне</a:t>
            </a:r>
          </a:p>
          <a:p>
            <a:pPr>
              <a:buClr>
                <a:srgbClr val="F0000C"/>
              </a:buClr>
              <a:buNone/>
            </a:pPr>
            <a:r>
              <a:rPr lang="sr-Latn-CS" altLang="en-US" dirty="0" smtClean="0"/>
              <a:t>- </a:t>
            </a:r>
            <a:r>
              <a:rPr lang="ru-RU" altLang="en-US" dirty="0" smtClean="0"/>
              <a:t>Гасне</a:t>
            </a:r>
          </a:p>
          <a:p>
            <a:pPr>
              <a:buClr>
                <a:srgbClr val="F0000C"/>
              </a:buClr>
              <a:buNone/>
            </a:pPr>
            <a:r>
              <a:rPr lang="sr-Latn-CS" altLang="en-US" dirty="0" smtClean="0"/>
              <a:t>- </a:t>
            </a:r>
            <a:r>
              <a:rPr lang="ru-RU" altLang="en-US" dirty="0" smtClean="0"/>
              <a:t>Молекуларне</a:t>
            </a:r>
          </a:p>
          <a:p>
            <a:pPr>
              <a:buClr>
                <a:srgbClr val="F0000C"/>
              </a:buClr>
              <a:buNone/>
            </a:pPr>
            <a:r>
              <a:rPr lang="sr-Latn-CS" altLang="en-US" dirty="0" smtClean="0"/>
              <a:t>- </a:t>
            </a:r>
            <a:r>
              <a:rPr lang="ru-RU" altLang="en-US" dirty="0" smtClean="0"/>
              <a:t>Јонске</a:t>
            </a:r>
          </a:p>
          <a:p>
            <a:pPr>
              <a:buClr>
                <a:srgbClr val="F0000C"/>
              </a:buClr>
              <a:buNone/>
            </a:pPr>
            <a:r>
              <a:rPr lang="sr-Latn-CS" altLang="en-US" dirty="0" smtClean="0"/>
              <a:t>- </a:t>
            </a:r>
            <a:r>
              <a:rPr lang="ru-RU" altLang="en-US" dirty="0" smtClean="0"/>
              <a:t>Електројонизационе</a:t>
            </a:r>
          </a:p>
          <a:p>
            <a:pPr>
              <a:buClr>
                <a:srgbClr val="F0000C"/>
              </a:buClr>
              <a:buNone/>
            </a:pPr>
            <a:r>
              <a:rPr lang="sr-Latn-CS" altLang="en-US" dirty="0" smtClean="0"/>
              <a:t>- </a:t>
            </a:r>
            <a:r>
              <a:rPr lang="ru-RU" altLang="en-US" dirty="0" smtClean="0"/>
              <a:t>Гасодинамичке</a:t>
            </a:r>
          </a:p>
          <a:p>
            <a:pPr>
              <a:buClr>
                <a:srgbClr val="F0000C"/>
              </a:buClr>
              <a:buNone/>
            </a:pPr>
            <a:r>
              <a:rPr lang="sr-Latn-CS" altLang="en-US" dirty="0" smtClean="0"/>
              <a:t>- </a:t>
            </a:r>
            <a:r>
              <a:rPr lang="ru-RU" altLang="en-US" dirty="0" smtClean="0"/>
              <a:t>Хемијске</a:t>
            </a:r>
          </a:p>
          <a:p>
            <a:pPr>
              <a:buClr>
                <a:srgbClr val="F0000C"/>
              </a:buClr>
              <a:buNone/>
            </a:pPr>
            <a:r>
              <a:rPr lang="sr-Latn-CS" altLang="en-US" dirty="0" smtClean="0"/>
              <a:t>- </a:t>
            </a:r>
            <a:r>
              <a:rPr lang="ru-RU" altLang="en-US" dirty="0" smtClean="0"/>
              <a:t>Плазмене</a:t>
            </a:r>
            <a:endParaRPr lang="en-US" alt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Подела ласера према начину емитовања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1800"/>
              </a:spcBef>
              <a:buClr>
                <a:srgbClr val="F0000C"/>
              </a:buClr>
              <a:buNone/>
            </a:pPr>
            <a:r>
              <a:rPr lang="sr-Latn-CS" altLang="en-US" dirty="0" smtClean="0"/>
              <a:t>- </a:t>
            </a:r>
            <a:r>
              <a:rPr lang="ru-RU" altLang="en-US" dirty="0" smtClean="0"/>
              <a:t>са видљивом светлошћу  </a:t>
            </a:r>
            <a:br>
              <a:rPr lang="ru-RU" altLang="en-US" dirty="0" smtClean="0"/>
            </a:br>
            <a:r>
              <a:rPr lang="ru-RU" altLang="en-US" dirty="0" smtClean="0"/>
              <a:t>400-780</a:t>
            </a:r>
            <a:r>
              <a:rPr lang="sr-Latn-CS" altLang="en-US" dirty="0" smtClean="0"/>
              <a:t> nm</a:t>
            </a:r>
            <a:endParaRPr lang="ru-RU" altLang="en-US" dirty="0" smtClean="0"/>
          </a:p>
          <a:p>
            <a:pPr>
              <a:lnSpc>
                <a:spcPct val="150000"/>
              </a:lnSpc>
              <a:spcBef>
                <a:spcPts val="1800"/>
              </a:spcBef>
              <a:buClr>
                <a:srgbClr val="F0000C"/>
              </a:buClr>
              <a:buNone/>
            </a:pPr>
            <a:r>
              <a:rPr lang="sr-Latn-CS" altLang="en-US" dirty="0" smtClean="0"/>
              <a:t>- </a:t>
            </a:r>
            <a:r>
              <a:rPr lang="ru-RU" altLang="en-US" dirty="0" smtClean="0"/>
              <a:t>са невидљивом светлошћу  </a:t>
            </a:r>
            <a:br>
              <a:rPr lang="ru-RU" altLang="en-US" dirty="0" smtClean="0"/>
            </a:br>
            <a:r>
              <a:rPr lang="ru-RU" altLang="en-US" dirty="0" smtClean="0"/>
              <a:t>780-1500</a:t>
            </a:r>
            <a:r>
              <a:rPr lang="sr-Latn-CS" altLang="en-US" dirty="0" smtClean="0"/>
              <a:t> nm</a:t>
            </a:r>
            <a:endParaRPr lang="en-US" altLang="en-US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Историјат примене ласера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7338" indent="-287338">
              <a:spcAft>
                <a:spcPct val="0"/>
              </a:spcAft>
            </a:pPr>
            <a:r>
              <a:rPr lang="en-US" altLang="en-US" dirty="0" smtClean="0"/>
              <a:t>Einstein</a:t>
            </a:r>
            <a:r>
              <a:rPr lang="ru-RU" altLang="en-US" dirty="0" smtClean="0"/>
              <a:t> 1917. године хипотеза о индукованој емисији </a:t>
            </a:r>
          </a:p>
          <a:p>
            <a:pPr marL="287338" indent="-287338">
              <a:spcAft>
                <a:spcPct val="0"/>
              </a:spcAft>
              <a:buFont typeface="Wingdings" pitchFamily="2" charset="2"/>
              <a:buNone/>
            </a:pPr>
            <a:endParaRPr lang="ru-RU" altLang="en-US" dirty="0" smtClean="0"/>
          </a:p>
          <a:p>
            <a:pPr marL="287338" indent="-287338">
              <a:spcAft>
                <a:spcPct val="0"/>
              </a:spcAft>
            </a:pPr>
            <a:r>
              <a:rPr lang="en-US" altLang="en-US" dirty="0" smtClean="0"/>
              <a:t>Basov</a:t>
            </a:r>
            <a:r>
              <a:rPr lang="ru-RU" altLang="en-US" dirty="0" smtClean="0"/>
              <a:t> и </a:t>
            </a:r>
            <a:r>
              <a:rPr lang="en-US" altLang="en-US" dirty="0" err="1" smtClean="0"/>
              <a:t>Prohorov</a:t>
            </a:r>
            <a:r>
              <a:rPr lang="sr-Latn-CS" altLang="en-US" dirty="0" smtClean="0"/>
              <a:t>/</a:t>
            </a:r>
            <a:r>
              <a:rPr lang="ru-RU" altLang="en-US" dirty="0" smtClean="0"/>
              <a:t>То</a:t>
            </a:r>
            <a:r>
              <a:rPr lang="sr-Latn-CS" altLang="en-US" dirty="0" smtClean="0"/>
              <a:t>wns</a:t>
            </a:r>
            <a:r>
              <a:rPr lang="ru-RU" altLang="en-US" dirty="0" smtClean="0"/>
              <a:t> </a:t>
            </a:r>
            <a:r>
              <a:rPr lang="sr-Latn-CS" altLang="en-US" dirty="0" smtClean="0"/>
              <a:t>(SAD)</a:t>
            </a:r>
            <a:r>
              <a:rPr lang="ru-RU" altLang="en-US" dirty="0" smtClean="0"/>
              <a:t>1964</a:t>
            </a:r>
            <a:r>
              <a:rPr lang="ru-RU" altLang="en-US" dirty="0" smtClean="0"/>
              <a:t>. Нобелову </a:t>
            </a:r>
            <a:r>
              <a:rPr lang="ru-RU" altLang="en-US" dirty="0" smtClean="0"/>
              <a:t>награду за физику развоја ласера</a:t>
            </a:r>
          </a:p>
          <a:p>
            <a:pPr marL="287338" indent="-287338">
              <a:spcAft>
                <a:spcPct val="0"/>
              </a:spcAft>
              <a:buFont typeface="Wingdings" pitchFamily="2" charset="2"/>
              <a:buNone/>
            </a:pPr>
            <a:endParaRPr lang="ru-RU" altLang="en-US" dirty="0" smtClean="0"/>
          </a:p>
          <a:p>
            <a:pPr marL="287338" indent="-287338">
              <a:spcAft>
                <a:spcPct val="0"/>
              </a:spcAft>
            </a:pPr>
            <a:r>
              <a:rPr lang="en-US" altLang="en-US" dirty="0" err="1" smtClean="0"/>
              <a:t>Schwalow</a:t>
            </a:r>
            <a:r>
              <a:rPr lang="ru-RU" altLang="en-US" dirty="0" smtClean="0"/>
              <a:t> 1981. Нобелову награду за ласерску спектроскопију</a:t>
            </a:r>
            <a:endParaRPr lang="en-US" alt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Подела ласера према начину емитовања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Континуирани</a:t>
            </a:r>
          </a:p>
          <a:p>
            <a:endParaRPr lang="sr-Cyrl-CS" dirty="0" smtClean="0"/>
          </a:p>
          <a:p>
            <a:endParaRPr lang="sr-Cyrl-CS" dirty="0" smtClean="0"/>
          </a:p>
          <a:p>
            <a:r>
              <a:rPr lang="sr-Cyrl-CS" dirty="0" smtClean="0"/>
              <a:t>Импулсни 50 -640</a:t>
            </a:r>
            <a:r>
              <a:rPr lang="sr-Latn-CS" dirty="0" smtClean="0"/>
              <a:t>0x</a:t>
            </a:r>
            <a:r>
              <a:rPr lang="sr-Cyrl-CS" dirty="0" smtClean="0"/>
              <a:t>20 </a:t>
            </a:r>
            <a:r>
              <a:rPr lang="sr-Latn-CS" dirty="0" smtClean="0"/>
              <a:t>ns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sr-Cyrl-CS" dirty="0" smtClean="0"/>
              <a:t>Подела</a:t>
            </a:r>
            <a:r>
              <a:rPr lang="sr-Latn-CS" dirty="0" smtClean="0"/>
              <a:t> </a:t>
            </a:r>
            <a:r>
              <a:rPr lang="sr-Cyrl-CS" dirty="0" smtClean="0"/>
              <a:t>ласера</a:t>
            </a:r>
            <a:r>
              <a:rPr lang="sr-Latn-CS" dirty="0" smtClean="0"/>
              <a:t> </a:t>
            </a:r>
            <a:r>
              <a:rPr lang="sr-Cyrl-CS" dirty="0" smtClean="0"/>
              <a:t>према</a:t>
            </a:r>
            <a:r>
              <a:rPr lang="sr-Latn-CS" dirty="0" smtClean="0"/>
              <a:t> </a:t>
            </a:r>
            <a:r>
              <a:rPr lang="sr-Cyrl-CS" dirty="0" smtClean="0"/>
              <a:t>начин</a:t>
            </a:r>
            <a:r>
              <a:rPr lang="sr-Cyrl-CS" dirty="0" smtClean="0"/>
              <a:t>у</a:t>
            </a:r>
            <a:r>
              <a:rPr lang="sr-Latn-CS" dirty="0" smtClean="0"/>
              <a:t> </a:t>
            </a:r>
            <a:r>
              <a:rPr lang="sr-Cyrl-CS" dirty="0" smtClean="0"/>
              <a:t>побуде</a:t>
            </a:r>
            <a:r>
              <a:rPr lang="en-US" dirty="0" smtClean="0"/>
              <a:t> </a:t>
            </a:r>
            <a:r>
              <a:rPr lang="sr-Cyrl-CS" dirty="0" smtClean="0"/>
              <a:t>(стварање</a:t>
            </a:r>
            <a:r>
              <a:rPr lang="en-US" dirty="0" smtClean="0"/>
              <a:t> </a:t>
            </a:r>
            <a:r>
              <a:rPr lang="sr-Cyrl-CS" dirty="0" smtClean="0"/>
              <a:t>активне</a:t>
            </a:r>
            <a:r>
              <a:rPr lang="en-US" dirty="0" smtClean="0"/>
              <a:t> </a:t>
            </a:r>
            <a:r>
              <a:rPr lang="sr-Cyrl-CS" dirty="0" smtClean="0"/>
              <a:t>средине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Cyrl-CS" dirty="0" smtClean="0"/>
              <a:t>у</a:t>
            </a:r>
            <a:r>
              <a:rPr lang="pl-PL" dirty="0" smtClean="0"/>
              <a:t> </a:t>
            </a:r>
            <a:r>
              <a:rPr lang="sr-Cyrl-CS" dirty="0" smtClean="0"/>
              <a:t>којој</a:t>
            </a:r>
            <a:r>
              <a:rPr lang="pl-PL" dirty="0" smtClean="0"/>
              <a:t> </a:t>
            </a:r>
            <a:r>
              <a:rPr lang="sr-Cyrl-CS" dirty="0" smtClean="0"/>
              <a:t>је</a:t>
            </a:r>
            <a:r>
              <a:rPr lang="pl-PL" dirty="0" smtClean="0"/>
              <a:t> </a:t>
            </a:r>
            <a:r>
              <a:rPr lang="sr-Cyrl-CS" dirty="0" smtClean="0"/>
              <a:t>број</a:t>
            </a:r>
            <a:r>
              <a:rPr lang="pl-PL" dirty="0" smtClean="0"/>
              <a:t> </a:t>
            </a:r>
            <a:r>
              <a:rPr lang="sr-Cyrl-CS" dirty="0" smtClean="0"/>
              <a:t>побуђених</a:t>
            </a:r>
            <a:r>
              <a:rPr lang="pl-PL" dirty="0" smtClean="0"/>
              <a:t> </a:t>
            </a:r>
            <a:r>
              <a:rPr lang="sr-Cyrl-CS" dirty="0" smtClean="0"/>
              <a:t>атома</a:t>
            </a:r>
            <a:r>
              <a:rPr lang="pl-PL" dirty="0" smtClean="0"/>
              <a:t> </a:t>
            </a:r>
            <a:r>
              <a:rPr lang="sr-Cyrl-CS" dirty="0" smtClean="0"/>
              <a:t>већи</a:t>
            </a:r>
            <a:r>
              <a:rPr lang="pl-PL" dirty="0" smtClean="0"/>
              <a:t> </a:t>
            </a:r>
            <a:r>
              <a:rPr lang="sr-Cyrl-CS" dirty="0" smtClean="0"/>
              <a:t>од</a:t>
            </a:r>
            <a:r>
              <a:rPr lang="pl-PL" dirty="0" smtClean="0"/>
              <a:t> </a:t>
            </a:r>
            <a:r>
              <a:rPr lang="sr-Cyrl-CS" dirty="0" smtClean="0"/>
              <a:t>броја непобуђених)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14554"/>
            <a:ext cx="8686800" cy="3911609"/>
          </a:xfrm>
        </p:spPr>
        <p:txBody>
          <a:bodyPr>
            <a:normAutofit/>
          </a:bodyPr>
          <a:lstStyle/>
          <a:p>
            <a:pPr>
              <a:buNone/>
            </a:pPr>
            <a:endParaRPr lang="vi-VN" dirty="0" smtClean="0"/>
          </a:p>
          <a:p>
            <a:r>
              <a:rPr lang="vi-VN" dirty="0" smtClean="0"/>
              <a:t> </a:t>
            </a:r>
            <a:r>
              <a:rPr lang="sr-Cyrl-CS" dirty="0" smtClean="0"/>
              <a:t>оптичко</a:t>
            </a:r>
            <a:r>
              <a:rPr lang="vi-VN" dirty="0" smtClean="0"/>
              <a:t> </a:t>
            </a:r>
            <a:r>
              <a:rPr lang="sr-Cyrl-CS" dirty="0" smtClean="0"/>
              <a:t>побуђивање</a:t>
            </a:r>
            <a:r>
              <a:rPr lang="vi-VN" dirty="0" smtClean="0"/>
              <a:t> (</a:t>
            </a:r>
            <a:r>
              <a:rPr lang="sr-Cyrl-CS" dirty="0" smtClean="0"/>
              <a:t>кристални</a:t>
            </a:r>
            <a:r>
              <a:rPr lang="vi-VN" dirty="0" smtClean="0"/>
              <a:t> </a:t>
            </a:r>
            <a:r>
              <a:rPr lang="sr-Cyrl-CS" dirty="0" smtClean="0"/>
              <a:t>ласери</a:t>
            </a:r>
            <a:r>
              <a:rPr lang="vi-VN" dirty="0" smtClean="0"/>
              <a:t>),</a:t>
            </a:r>
            <a:endParaRPr lang="vi-VN" dirty="0" smtClean="0"/>
          </a:p>
          <a:p>
            <a:r>
              <a:rPr lang="en-US" dirty="0" smtClean="0"/>
              <a:t> </a:t>
            </a:r>
            <a:r>
              <a:rPr lang="sr-Cyrl-CS" dirty="0" smtClean="0"/>
              <a:t>електрично</a:t>
            </a:r>
            <a:r>
              <a:rPr lang="en-US" dirty="0" smtClean="0"/>
              <a:t> </a:t>
            </a:r>
            <a:r>
              <a:rPr lang="sr-Cyrl-CS" dirty="0" smtClean="0"/>
              <a:t>пражњење</a:t>
            </a:r>
            <a:r>
              <a:rPr lang="en-US" dirty="0" smtClean="0"/>
              <a:t> (</a:t>
            </a:r>
            <a:r>
              <a:rPr lang="sr-Cyrl-CS" dirty="0" smtClean="0"/>
              <a:t>гасни</a:t>
            </a:r>
            <a:r>
              <a:rPr lang="en-US" dirty="0" smtClean="0"/>
              <a:t> </a:t>
            </a:r>
            <a:r>
              <a:rPr lang="sr-Cyrl-CS" dirty="0" smtClean="0"/>
              <a:t>и</a:t>
            </a:r>
            <a:r>
              <a:rPr lang="sr-Cyrl-CS" dirty="0" smtClean="0"/>
              <a:t> </a:t>
            </a:r>
            <a:r>
              <a:rPr lang="sr-Cyrl-CS" dirty="0" smtClean="0"/>
              <a:t>полупроводнички</a:t>
            </a:r>
            <a:r>
              <a:rPr lang="en-US" dirty="0" smtClean="0"/>
              <a:t>),</a:t>
            </a:r>
            <a:endParaRPr lang="en-US" dirty="0" smtClean="0"/>
          </a:p>
          <a:p>
            <a:r>
              <a:rPr lang="sr-Cyrl-CS" dirty="0" smtClean="0"/>
              <a:t>побуђивање</a:t>
            </a:r>
            <a:r>
              <a:rPr lang="vi-VN" dirty="0" smtClean="0"/>
              <a:t> </a:t>
            </a:r>
            <a:r>
              <a:rPr lang="sr-Cyrl-CS" dirty="0" smtClean="0"/>
              <a:t>хемијском</a:t>
            </a:r>
            <a:r>
              <a:rPr lang="vi-VN" dirty="0" smtClean="0"/>
              <a:t> </a:t>
            </a:r>
            <a:r>
              <a:rPr lang="sr-Cyrl-CS" dirty="0" smtClean="0"/>
              <a:t>реакцијом</a:t>
            </a:r>
            <a:r>
              <a:rPr lang="vi-VN" dirty="0" smtClean="0"/>
              <a:t> (</a:t>
            </a:r>
            <a:r>
              <a:rPr lang="sr-Cyrl-CS" dirty="0" smtClean="0"/>
              <a:t>хемијски ласери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sr-Cyrl-CS" dirty="0" smtClean="0"/>
              <a:t>гасно</a:t>
            </a:r>
            <a:r>
              <a:rPr lang="en-US" dirty="0" smtClean="0"/>
              <a:t> </a:t>
            </a:r>
            <a:r>
              <a:rPr lang="sr-Cyrl-CS" dirty="0" smtClean="0"/>
              <a:t>пражњење</a:t>
            </a:r>
            <a:r>
              <a:rPr lang="en-US" dirty="0" smtClean="0"/>
              <a:t> (</a:t>
            </a:r>
            <a:r>
              <a:rPr lang="sr-Cyrl-CS" dirty="0" smtClean="0"/>
              <a:t>гасно</a:t>
            </a:r>
            <a:r>
              <a:rPr lang="en-US" dirty="0" smtClean="0"/>
              <a:t>-</a:t>
            </a:r>
            <a:r>
              <a:rPr lang="sr-Cyrl-CS" dirty="0" smtClean="0"/>
              <a:t>динамички</a:t>
            </a:r>
            <a:r>
              <a:rPr lang="en-US" dirty="0" smtClean="0"/>
              <a:t> </a:t>
            </a:r>
            <a:r>
              <a:rPr lang="sr-Cyrl-CS" dirty="0" smtClean="0"/>
              <a:t>ласери)</a:t>
            </a:r>
            <a:endParaRPr lang="sr-Cyrl-CS" dirty="0" smtClean="0"/>
          </a:p>
          <a:p>
            <a:endParaRPr lang="sr-Cyrl-CS" dirty="0" smtClean="0"/>
          </a:p>
          <a:p>
            <a:endParaRPr lang="sr-Cyrl-C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Ласери у медицини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dirty="0" smtClean="0"/>
              <a:t>Са коагули</a:t>
            </a:r>
            <a:r>
              <a:rPr lang="sr-Cyrl-CS" altLang="en-US" dirty="0" smtClean="0"/>
              <a:t>ш</a:t>
            </a:r>
            <a:r>
              <a:rPr lang="ru-RU" altLang="en-US" dirty="0" smtClean="0"/>
              <a:t>ућим дејством</a:t>
            </a:r>
          </a:p>
          <a:p>
            <a:endParaRPr lang="ru-RU" altLang="en-US" dirty="0" smtClean="0"/>
          </a:p>
          <a:p>
            <a:r>
              <a:rPr lang="ru-RU" altLang="en-US" dirty="0" smtClean="0"/>
              <a:t>Хирушки</a:t>
            </a:r>
          </a:p>
          <a:p>
            <a:endParaRPr lang="ru-RU" altLang="en-US" dirty="0" smtClean="0"/>
          </a:p>
          <a:p>
            <a:r>
              <a:rPr lang="ru-RU" altLang="en-US" dirty="0" smtClean="0"/>
              <a:t>Терапијски (биостимулативни)</a:t>
            </a:r>
            <a:endParaRPr lang="en-US" alt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Ласери са коагулишућим дејством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CS" altLang="en-US" dirty="0" smtClean="0"/>
              <a:t>Таласна дужина &lt; 600</a:t>
            </a:r>
            <a:r>
              <a:rPr lang="sr-Latn-CS" altLang="en-US" dirty="0" smtClean="0"/>
              <a:t> nm</a:t>
            </a:r>
            <a:endParaRPr lang="sr-Cyrl-CS" altLang="en-US" dirty="0" smtClean="0"/>
          </a:p>
          <a:p>
            <a:r>
              <a:rPr lang="sr-Cyrl-CS" altLang="en-US" dirty="0" smtClean="0"/>
              <a:t>Апсорбују се у пигментима (меланину и хемоглобину)</a:t>
            </a:r>
          </a:p>
          <a:p>
            <a:r>
              <a:rPr lang="sr-Cyrl-CS" altLang="en-US" dirty="0" smtClean="0"/>
              <a:t>Таложе Е</a:t>
            </a:r>
            <a:r>
              <a:rPr lang="sr-Latn-CS" altLang="en-US" dirty="0" smtClean="0"/>
              <a:t>r</a:t>
            </a:r>
            <a:r>
              <a:rPr lang="sr-Cyrl-CS" altLang="en-US" dirty="0" smtClean="0"/>
              <a:t>,</a:t>
            </a:r>
            <a:r>
              <a:rPr lang="sr-Latn-CS" altLang="en-US" dirty="0" smtClean="0"/>
              <a:t> </a:t>
            </a:r>
            <a:r>
              <a:rPr lang="sr-Cyrl-CS" altLang="en-US" dirty="0" smtClean="0"/>
              <a:t>активирају Т</a:t>
            </a:r>
            <a:r>
              <a:rPr lang="sr-Latn-CS" altLang="en-US" dirty="0" smtClean="0"/>
              <a:t>hr</a:t>
            </a:r>
            <a:r>
              <a:rPr lang="sr-Cyrl-CS" altLang="en-US" dirty="0" smtClean="0"/>
              <a:t>- за заустављање крварења и облитерације ситних крвних судова (око, кожа, ретина), скидање тетоважа, невуса, брадавица...</a:t>
            </a:r>
          </a:p>
          <a:p>
            <a:pPr>
              <a:buNone/>
            </a:pPr>
            <a:r>
              <a:rPr lang="sr-Cyrl-CS" altLang="en-US" dirty="0" smtClean="0"/>
              <a:t>     </a:t>
            </a:r>
            <a:r>
              <a:rPr lang="sr-Cyrl-CS" altLang="en-US" dirty="0" smtClean="0">
                <a:solidFill>
                  <a:srgbClr val="FF0000"/>
                </a:solidFill>
              </a:rPr>
              <a:t>Аргонски ласер</a:t>
            </a:r>
          </a:p>
          <a:p>
            <a:r>
              <a:rPr lang="sr-Cyrl-CS" altLang="en-US" dirty="0" smtClean="0"/>
              <a:t>За заустављање крварења у ДС, скидање полипа и неоплазми ДС, РС,УГС..</a:t>
            </a:r>
          </a:p>
          <a:p>
            <a:pPr>
              <a:buNone/>
            </a:pPr>
            <a:r>
              <a:rPr lang="sr-Cyrl-CS" altLang="en-US" dirty="0" smtClean="0"/>
              <a:t>    </a:t>
            </a:r>
            <a:r>
              <a:rPr lang="sr-Cyrl-CS" altLang="en-US" dirty="0" smtClean="0">
                <a:solidFill>
                  <a:srgbClr val="FF0000"/>
                </a:solidFill>
              </a:rPr>
              <a:t>Неодијумски ласер</a:t>
            </a:r>
            <a:endParaRPr lang="en-US" alt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Хирушки ласери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en-US" dirty="0" err="1" smtClean="0"/>
              <a:t>Таласна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дужина</a:t>
            </a:r>
            <a:r>
              <a:rPr lang="en-US" altLang="en-US" dirty="0" smtClean="0"/>
              <a:t>&gt;1100</a:t>
            </a:r>
            <a:r>
              <a:rPr lang="sr-Latn-CS" altLang="en-US" dirty="0" smtClean="0"/>
              <a:t> nm</a:t>
            </a:r>
            <a:endParaRPr lang="en-US" altLang="en-US" dirty="0" smtClean="0"/>
          </a:p>
          <a:p>
            <a:pPr>
              <a:lnSpc>
                <a:spcPct val="150000"/>
              </a:lnSpc>
            </a:pPr>
            <a:r>
              <a:rPr lang="en-US" altLang="en-US" dirty="0" err="1" smtClean="0"/>
              <a:t>Апсорбује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се</a:t>
            </a:r>
            <a:r>
              <a:rPr lang="en-US" altLang="en-US" dirty="0" smtClean="0"/>
              <a:t> у </a:t>
            </a:r>
            <a:r>
              <a:rPr lang="en-US" altLang="en-US" dirty="0" err="1" smtClean="0"/>
              <a:t>води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тренутно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испаравање</a:t>
            </a:r>
            <a:endParaRPr lang="en-US" altLang="en-US" dirty="0" smtClean="0"/>
          </a:p>
          <a:p>
            <a:pPr>
              <a:lnSpc>
                <a:spcPct val="150000"/>
              </a:lnSpc>
            </a:pPr>
            <a:r>
              <a:rPr lang="en-US" altLang="en-US" dirty="0" smtClean="0"/>
              <a:t>“</a:t>
            </a:r>
            <a:r>
              <a:rPr lang="en-US" altLang="en-US" dirty="0" err="1" smtClean="0"/>
              <a:t>ласерски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скалпел</a:t>
            </a:r>
            <a:r>
              <a:rPr lang="en-US" altLang="en-US" dirty="0" smtClean="0"/>
              <a:t>”: </a:t>
            </a:r>
            <a:r>
              <a:rPr lang="en-US" altLang="en-US" dirty="0" err="1" smtClean="0"/>
              <a:t>бескрвни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узани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стерилни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резови</a:t>
            </a:r>
            <a:endParaRPr lang="en-US" altLang="en-US" dirty="0" smtClean="0"/>
          </a:p>
          <a:p>
            <a:pPr>
              <a:lnSpc>
                <a:spcPct val="150000"/>
              </a:lnSpc>
            </a:pPr>
            <a:r>
              <a:rPr lang="en-US" altLang="en-US" dirty="0" err="1" smtClean="0"/>
              <a:t>За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операције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паренхимских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органа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код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гнојних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обољења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малигних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обољења</a:t>
            </a:r>
            <a:r>
              <a:rPr lang="en-US" altLang="en-US" dirty="0" smtClean="0"/>
              <a:t> и </a:t>
            </a:r>
            <a:r>
              <a:rPr lang="en-US" altLang="en-US" dirty="0" err="1" smtClean="0"/>
              <a:t>поремећаја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коагулације</a:t>
            </a:r>
            <a:endParaRPr lang="en-US" altLang="en-US" dirty="0" smtClean="0"/>
          </a:p>
          <a:p>
            <a:pPr>
              <a:lnSpc>
                <a:spcPct val="150000"/>
              </a:lnSpc>
              <a:buNone/>
            </a:pPr>
            <a:r>
              <a:rPr lang="sr-Cyrl-CS" altLang="en-US" dirty="0" smtClean="0">
                <a:solidFill>
                  <a:srgbClr val="FF0000"/>
                </a:solidFill>
              </a:rPr>
              <a:t>    </a:t>
            </a:r>
            <a:r>
              <a:rPr lang="en-US" altLang="en-US" dirty="0" err="1" smtClean="0">
                <a:solidFill>
                  <a:srgbClr val="FF0000"/>
                </a:solidFill>
              </a:rPr>
              <a:t>Угљен-диоксидни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err="1" smtClean="0">
                <a:solidFill>
                  <a:srgbClr val="FF0000"/>
                </a:solidFill>
              </a:rPr>
              <a:t>ласер</a:t>
            </a:r>
            <a:endParaRPr lang="en-US" alt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smtClean="0"/>
              <a:t>ТЕРАПИЈСКИ (БИОСТИМУЛАТИВНИ) ЛАСЕР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ru-RU" altLang="en-US" dirty="0" smtClean="0"/>
              <a:t>Ласери ниске снаге , хладни ласери, ,,меки ласери,,</a:t>
            </a:r>
          </a:p>
          <a:p>
            <a:pPr>
              <a:lnSpc>
                <a:spcPct val="150000"/>
              </a:lnSpc>
            </a:pPr>
            <a:r>
              <a:rPr lang="ru-RU" altLang="en-US" dirty="0" smtClean="0"/>
              <a:t>Неки имају само једну, а неки више таласних дужина </a:t>
            </a:r>
          </a:p>
          <a:p>
            <a:pPr>
              <a:lnSpc>
                <a:spcPct val="150000"/>
              </a:lnSpc>
            </a:pPr>
            <a:r>
              <a:rPr lang="ru-RU" altLang="en-US" dirty="0" smtClean="0"/>
              <a:t>Терапијски ласер (600-1100 нм)</a:t>
            </a:r>
          </a:p>
          <a:p>
            <a:pPr>
              <a:lnSpc>
                <a:spcPct val="150000"/>
              </a:lnSpc>
            </a:pPr>
            <a:r>
              <a:rPr lang="ru-RU" altLang="en-US" dirty="0" smtClean="0"/>
              <a:t>Незнатно се апсорбују у води и пигментима, па дубље продире у ткива – биостимулативни</a:t>
            </a:r>
          </a:p>
          <a:p>
            <a:pPr>
              <a:lnSpc>
                <a:spcPct val="150000"/>
              </a:lnSpc>
            </a:pPr>
            <a:r>
              <a:rPr lang="ru-RU" altLang="en-US" dirty="0" smtClean="0">
                <a:solidFill>
                  <a:srgbClr val="FF0000"/>
                </a:solidFill>
              </a:rPr>
              <a:t>Хелијумнеонски </a:t>
            </a:r>
            <a:r>
              <a:rPr lang="en-US" altLang="en-US" dirty="0" smtClean="0">
                <a:solidFill>
                  <a:srgbClr val="FF0000"/>
                </a:solidFill>
              </a:rPr>
              <a:t>(He-Ne)</a:t>
            </a:r>
            <a:r>
              <a:rPr lang="ru-RU" altLang="en-US" dirty="0" smtClean="0">
                <a:solidFill>
                  <a:srgbClr val="FF0000"/>
                </a:solidFill>
              </a:rPr>
              <a:t>, галијумарсенски</a:t>
            </a:r>
            <a:r>
              <a:rPr lang="en-US" altLang="en-US" dirty="0" smtClean="0">
                <a:solidFill>
                  <a:srgbClr val="FF0000"/>
                </a:solidFill>
              </a:rPr>
              <a:t> (</a:t>
            </a:r>
            <a:r>
              <a:rPr lang="en-US" altLang="en-US" dirty="0" err="1" smtClean="0">
                <a:solidFill>
                  <a:srgbClr val="FF0000"/>
                </a:solidFill>
              </a:rPr>
              <a:t>Ga</a:t>
            </a:r>
            <a:r>
              <a:rPr lang="en-US" altLang="en-US" dirty="0" smtClean="0">
                <a:solidFill>
                  <a:srgbClr val="FF0000"/>
                </a:solidFill>
              </a:rPr>
              <a:t>-As)</a:t>
            </a:r>
            <a:r>
              <a:rPr lang="ru-RU" altLang="en-US" dirty="0" smtClean="0">
                <a:solidFill>
                  <a:srgbClr val="FF0000"/>
                </a:solidFill>
              </a:rPr>
              <a:t>, полупроводнички</a:t>
            </a:r>
            <a:endParaRPr lang="en-US" alt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Продорност ласерког снопа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200000"/>
              </a:lnSpc>
            </a:pPr>
            <a:r>
              <a:rPr lang="sr-Cyrl-CS" altLang="en-US" dirty="0" smtClean="0"/>
              <a:t>Зависи од таласне дужине ласера и особина ткива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ru-RU" altLang="en-US" dirty="0" smtClean="0"/>
              <a:t>Продорност </a:t>
            </a:r>
            <a:r>
              <a:rPr lang="en-US" altLang="en-US" dirty="0" smtClean="0"/>
              <a:t>He</a:t>
            </a:r>
            <a:r>
              <a:rPr lang="ru-RU" altLang="en-US" dirty="0" smtClean="0"/>
              <a:t>-</a:t>
            </a:r>
            <a:r>
              <a:rPr lang="en-US" altLang="en-US" dirty="0" smtClean="0"/>
              <a:t>Ne</a:t>
            </a:r>
            <a:r>
              <a:rPr lang="ru-RU" altLang="en-US" dirty="0" smtClean="0"/>
              <a:t>  је на нивоу коже</a:t>
            </a:r>
            <a:r>
              <a:rPr lang="en-US" altLang="en-US" dirty="0" smtClean="0"/>
              <a:t> </a:t>
            </a:r>
            <a:r>
              <a:rPr lang="ru-RU" altLang="en-US" dirty="0" smtClean="0">
                <a:sym typeface="Wingdings" pitchFamily="2" charset="2"/>
              </a:rPr>
              <a:t></a:t>
            </a:r>
            <a:r>
              <a:rPr lang="ru-RU" altLang="en-US" dirty="0" smtClean="0"/>
              <a:t> (0,5 до 0,8 </a:t>
            </a:r>
            <a:r>
              <a:rPr lang="sr-Latn-CS" altLang="en-US" dirty="0" smtClean="0"/>
              <a:t>cm</a:t>
            </a:r>
            <a:r>
              <a:rPr lang="ru-RU" altLang="en-US" dirty="0" smtClean="0"/>
              <a:t>)</a:t>
            </a:r>
            <a:endParaRPr lang="en-US" altLang="en-US" dirty="0" smtClean="0"/>
          </a:p>
          <a:p>
            <a:pPr>
              <a:lnSpc>
                <a:spcPct val="200000"/>
              </a:lnSpc>
            </a:pPr>
            <a:r>
              <a:rPr lang="en-US" altLang="en-US" dirty="0" err="1" smtClean="0"/>
              <a:t>Ga</a:t>
            </a:r>
            <a:r>
              <a:rPr lang="sr-Cyrl-CS" altLang="en-US" dirty="0" smtClean="0"/>
              <a:t>-</a:t>
            </a:r>
            <a:r>
              <a:rPr lang="en-US" altLang="en-US" dirty="0" smtClean="0"/>
              <a:t>As</a:t>
            </a:r>
            <a:r>
              <a:rPr lang="ru-RU" altLang="en-US" dirty="0" smtClean="0"/>
              <a:t> </a:t>
            </a:r>
            <a:r>
              <a:rPr lang="en-US" altLang="en-US" dirty="0" smtClean="0"/>
              <a:t> (</a:t>
            </a:r>
            <a:r>
              <a:rPr lang="ru-RU" altLang="en-US" dirty="0" smtClean="0"/>
              <a:t>660 </a:t>
            </a:r>
            <a:r>
              <a:rPr lang="en-US" altLang="en-US" dirty="0" smtClean="0"/>
              <a:t>nm; </a:t>
            </a:r>
            <a:r>
              <a:rPr lang="ru-RU" altLang="en-US" dirty="0" smtClean="0"/>
              <a:t>10 мW</a:t>
            </a:r>
            <a:r>
              <a:rPr lang="en-US" altLang="en-US" dirty="0" smtClean="0"/>
              <a:t>)</a:t>
            </a:r>
            <a:r>
              <a:rPr lang="ru-RU" altLang="en-US" dirty="0" smtClean="0">
                <a:sym typeface="Wingdings" pitchFamily="2" charset="2"/>
              </a:rPr>
              <a:t> </a:t>
            </a:r>
            <a:r>
              <a:rPr lang="en-US" altLang="en-US" dirty="0" smtClean="0"/>
              <a:t> </a:t>
            </a:r>
            <a:r>
              <a:rPr lang="ru-RU" altLang="en-US" dirty="0" smtClean="0"/>
              <a:t>2-3 с</a:t>
            </a:r>
            <a:r>
              <a:rPr lang="en-US" altLang="en-US" dirty="0" smtClean="0"/>
              <a:t>m</a:t>
            </a:r>
          </a:p>
          <a:p>
            <a:pPr>
              <a:lnSpc>
                <a:spcPct val="200000"/>
              </a:lnSpc>
            </a:pPr>
            <a:r>
              <a:rPr lang="ru-RU" altLang="en-US" dirty="0" smtClean="0"/>
              <a:t>Полупроводнички ласер 950 </a:t>
            </a:r>
            <a:r>
              <a:rPr lang="en-US" altLang="en-US" dirty="0" smtClean="0"/>
              <a:t>nm, </a:t>
            </a:r>
            <a:r>
              <a:rPr lang="ru-RU" altLang="en-US" dirty="0" smtClean="0"/>
              <a:t>10 </a:t>
            </a:r>
            <a:r>
              <a:rPr lang="en-US" altLang="en-US" dirty="0" smtClean="0"/>
              <a:t>m</a:t>
            </a:r>
            <a:r>
              <a:rPr lang="ru-RU" altLang="en-US" dirty="0" smtClean="0"/>
              <a:t>W </a:t>
            </a:r>
            <a:r>
              <a:rPr lang="ru-RU" altLang="en-US" dirty="0" smtClean="0">
                <a:sym typeface="Wingdings" pitchFamily="2" charset="2"/>
              </a:rPr>
              <a:t> </a:t>
            </a:r>
            <a:r>
              <a:rPr lang="ru-RU" altLang="en-US" dirty="0" smtClean="0"/>
              <a:t>до 50 </a:t>
            </a:r>
            <a:r>
              <a:rPr lang="en-US" altLang="en-US" dirty="0" smtClean="0"/>
              <a:t>mm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Биолошки</a:t>
            </a:r>
            <a:r>
              <a:rPr lang="sr-Latn-CS" dirty="0" smtClean="0"/>
              <a:t> </a:t>
            </a:r>
            <a:r>
              <a:rPr lang="sr-Cyrl-CS" dirty="0" smtClean="0"/>
              <a:t>ефекти</a:t>
            </a:r>
            <a:r>
              <a:rPr lang="sr-Latn-CS" dirty="0" smtClean="0"/>
              <a:t> </a:t>
            </a:r>
            <a:r>
              <a:rPr lang="sr-Cyrl-CS" dirty="0" smtClean="0"/>
              <a:t>ласера</a:t>
            </a:r>
            <a:r>
              <a:rPr lang="sr-Latn-CS" dirty="0" smtClean="0"/>
              <a:t>-</a:t>
            </a:r>
            <a:r>
              <a:rPr lang="sr-Cyrl-CS" dirty="0" smtClean="0"/>
              <a:t>примарни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en-US" b="1" dirty="0" smtClean="0"/>
          </a:p>
          <a:p>
            <a:r>
              <a:rPr lang="sr-Cyrl-CS" sz="6000" b="1" dirty="0" smtClean="0"/>
              <a:t>Фотохемијски</a:t>
            </a:r>
            <a:r>
              <a:rPr lang="vi-VN" sz="6000" b="1" dirty="0" smtClean="0"/>
              <a:t> </a:t>
            </a:r>
            <a:endParaRPr lang="sr-Latn-CS" sz="6000" b="1" dirty="0" smtClean="0"/>
          </a:p>
          <a:p>
            <a:pPr>
              <a:buNone/>
            </a:pPr>
            <a:r>
              <a:rPr lang="vi-VN" sz="4200" dirty="0" smtClean="0"/>
              <a:t> </a:t>
            </a:r>
            <a:r>
              <a:rPr lang="sr-Cyrl-CS" sz="4200" dirty="0" smtClean="0"/>
              <a:t>стимулише</a:t>
            </a:r>
            <a:r>
              <a:rPr lang="vi-VN" sz="4200" dirty="0" smtClean="0"/>
              <a:t> </a:t>
            </a:r>
            <a:r>
              <a:rPr lang="sr-Cyrl-CS" sz="4200" dirty="0" smtClean="0"/>
              <a:t>ослобађање</a:t>
            </a:r>
            <a:r>
              <a:rPr lang="vi-VN" sz="4200" dirty="0" smtClean="0"/>
              <a:t> </a:t>
            </a:r>
            <a:r>
              <a:rPr lang="sr-Cyrl-CS" sz="4200" dirty="0" smtClean="0"/>
              <a:t>хемијских</a:t>
            </a:r>
            <a:r>
              <a:rPr lang="sr-Latn-CS" sz="4200" dirty="0" smtClean="0"/>
              <a:t> </a:t>
            </a:r>
            <a:r>
              <a:rPr lang="sr-Cyrl-CS" sz="4200" dirty="0" smtClean="0"/>
              <a:t>медијатора</a:t>
            </a:r>
            <a:r>
              <a:rPr lang="en-US" sz="4200" dirty="0" smtClean="0"/>
              <a:t> (</a:t>
            </a:r>
            <a:r>
              <a:rPr lang="sr-Cyrl-CS" sz="4200" dirty="0" smtClean="0"/>
              <a:t>серотонин</a:t>
            </a:r>
            <a:r>
              <a:rPr lang="en-US" sz="4200" dirty="0" smtClean="0"/>
              <a:t>, </a:t>
            </a:r>
            <a:r>
              <a:rPr lang="sr-Cyrl-CS" sz="4200" dirty="0" smtClean="0"/>
              <a:t>брадикинин</a:t>
            </a:r>
            <a:r>
              <a:rPr lang="en-US" sz="4200" dirty="0" smtClean="0"/>
              <a:t> </a:t>
            </a:r>
            <a:r>
              <a:rPr lang="sr-Cyrl-CS" sz="4200" dirty="0" smtClean="0"/>
              <a:t>и</a:t>
            </a:r>
            <a:r>
              <a:rPr lang="en-US" sz="4200" dirty="0" smtClean="0"/>
              <a:t> </a:t>
            </a:r>
            <a:r>
              <a:rPr lang="sr-Cyrl-CS" sz="4200" dirty="0" smtClean="0"/>
              <a:t>хистамин</a:t>
            </a:r>
            <a:r>
              <a:rPr lang="en-US" sz="4200" dirty="0" smtClean="0"/>
              <a:t>);</a:t>
            </a:r>
            <a:r>
              <a:rPr lang="sr-Cyrl-CS" sz="4200" dirty="0" smtClean="0"/>
              <a:t> убрзава</a:t>
            </a:r>
            <a:r>
              <a:rPr lang="en-US" sz="4200" dirty="0" smtClean="0"/>
              <a:t> </a:t>
            </a:r>
            <a:r>
              <a:rPr lang="sr-Cyrl-CS" sz="4200" dirty="0" smtClean="0"/>
              <a:t>синтезу</a:t>
            </a:r>
            <a:r>
              <a:rPr lang="en-US" sz="4200" dirty="0" smtClean="0"/>
              <a:t> </a:t>
            </a:r>
            <a:r>
              <a:rPr lang="sr-Cyrl-CS" sz="4200" dirty="0" smtClean="0"/>
              <a:t>витамина</a:t>
            </a:r>
            <a:r>
              <a:rPr lang="en-US" sz="4200" dirty="0" smtClean="0"/>
              <a:t> </a:t>
            </a:r>
            <a:r>
              <a:rPr lang="sr-Cyrl-CS" sz="4200" dirty="0" smtClean="0"/>
              <a:t>А</a:t>
            </a:r>
            <a:r>
              <a:rPr lang="en-US" sz="4200" dirty="0" smtClean="0"/>
              <a:t> </a:t>
            </a:r>
            <a:r>
              <a:rPr lang="sr-Cyrl-CS" sz="4200" dirty="0" smtClean="0"/>
              <a:t>и</a:t>
            </a:r>
            <a:r>
              <a:rPr lang="en-US" sz="4200" dirty="0" smtClean="0"/>
              <a:t> </a:t>
            </a:r>
            <a:r>
              <a:rPr lang="sr-Cyrl-CS" sz="4200" dirty="0" smtClean="0"/>
              <a:t>Д</a:t>
            </a:r>
            <a:r>
              <a:rPr lang="en-US" sz="4200" dirty="0" smtClean="0"/>
              <a:t>; </a:t>
            </a:r>
            <a:r>
              <a:rPr lang="sr-Cyrl-CS" sz="4200" dirty="0" smtClean="0"/>
              <a:t>активира</a:t>
            </a:r>
            <a:r>
              <a:rPr lang="sr-Latn-CS" sz="4200" dirty="0" smtClean="0"/>
              <a:t> </a:t>
            </a:r>
            <a:r>
              <a:rPr lang="sr-Cyrl-CS" sz="4200" dirty="0" smtClean="0"/>
              <a:t>систем</a:t>
            </a:r>
            <a:r>
              <a:rPr lang="en-US" sz="4200" dirty="0" smtClean="0"/>
              <a:t> </a:t>
            </a:r>
            <a:r>
              <a:rPr lang="sr-Cyrl-CS" sz="4200" dirty="0" smtClean="0"/>
              <a:t>ДНК</a:t>
            </a:r>
            <a:r>
              <a:rPr lang="en-US" sz="4200" dirty="0" smtClean="0"/>
              <a:t> </a:t>
            </a:r>
            <a:r>
              <a:rPr lang="sr-Cyrl-CS" sz="4200" dirty="0" smtClean="0"/>
              <a:t>и</a:t>
            </a:r>
            <a:r>
              <a:rPr lang="en-US" sz="4200" dirty="0" smtClean="0"/>
              <a:t> </a:t>
            </a:r>
            <a:r>
              <a:rPr lang="sr-Cyrl-CS" sz="4200" dirty="0" smtClean="0"/>
              <a:t>РНК</a:t>
            </a:r>
            <a:r>
              <a:rPr lang="en-US" sz="4200" dirty="0" smtClean="0"/>
              <a:t> </a:t>
            </a:r>
            <a:r>
              <a:rPr lang="sr-Cyrl-CS" sz="4200" dirty="0" smtClean="0"/>
              <a:t>и</a:t>
            </a:r>
            <a:r>
              <a:rPr lang="en-US" sz="4200" dirty="0" smtClean="0"/>
              <a:t> </a:t>
            </a:r>
            <a:r>
              <a:rPr lang="sr-Cyrl-CS" sz="4200" dirty="0" smtClean="0"/>
              <a:t>стимулише</a:t>
            </a:r>
            <a:r>
              <a:rPr lang="en-US" sz="4200" dirty="0" smtClean="0"/>
              <a:t> </a:t>
            </a:r>
            <a:r>
              <a:rPr lang="sr-Cyrl-CS" sz="4200" dirty="0" smtClean="0"/>
              <a:t>размножавање</a:t>
            </a:r>
            <a:r>
              <a:rPr lang="sr-Latn-CS" sz="4200" dirty="0" smtClean="0"/>
              <a:t> </a:t>
            </a:r>
            <a:r>
              <a:rPr lang="sr-Cyrl-CS" sz="4200" dirty="0" smtClean="0"/>
              <a:t>ћелија</a:t>
            </a:r>
            <a:r>
              <a:rPr lang="en-US" sz="4200" dirty="0" smtClean="0"/>
              <a:t>; </a:t>
            </a:r>
            <a:r>
              <a:rPr lang="sr-Cyrl-CS" sz="4200" dirty="0" smtClean="0"/>
              <a:t>стимулише</a:t>
            </a:r>
            <a:r>
              <a:rPr lang="en-US" sz="4200" dirty="0" smtClean="0"/>
              <a:t> </a:t>
            </a:r>
            <a:r>
              <a:rPr lang="sr-Cyrl-CS" sz="4200" dirty="0" smtClean="0"/>
              <a:t>претварање</a:t>
            </a:r>
            <a:r>
              <a:rPr lang="en-US" sz="4200" dirty="0" smtClean="0"/>
              <a:t> </a:t>
            </a:r>
            <a:r>
              <a:rPr lang="sr-Cyrl-CS" sz="4200" dirty="0" smtClean="0"/>
              <a:t>АДП</a:t>
            </a:r>
            <a:r>
              <a:rPr lang="en-US" sz="4200" dirty="0" smtClean="0"/>
              <a:t> </a:t>
            </a:r>
            <a:r>
              <a:rPr lang="sr-Cyrl-CS" sz="4200" dirty="0" smtClean="0"/>
              <a:t>у</a:t>
            </a:r>
            <a:r>
              <a:rPr lang="en-US" sz="4200" dirty="0" smtClean="0"/>
              <a:t> </a:t>
            </a:r>
            <a:r>
              <a:rPr lang="sr-Cyrl-CS" sz="4200" dirty="0" smtClean="0"/>
              <a:t>АТП</a:t>
            </a:r>
            <a:r>
              <a:rPr lang="sr-Latn-CS" sz="4200" dirty="0" smtClean="0"/>
              <a:t> </a:t>
            </a:r>
            <a:r>
              <a:rPr lang="sr-Cyrl-CS" sz="4200" dirty="0" smtClean="0"/>
              <a:t>убрзавајући</a:t>
            </a:r>
            <a:r>
              <a:rPr lang="en-US" sz="4200" dirty="0" smtClean="0"/>
              <a:t> </a:t>
            </a:r>
            <a:r>
              <a:rPr lang="sr-Cyrl-CS" sz="4200" dirty="0" smtClean="0"/>
              <a:t>ћелијски</a:t>
            </a:r>
            <a:r>
              <a:rPr lang="en-US" sz="4200" dirty="0" smtClean="0"/>
              <a:t> </a:t>
            </a:r>
            <a:r>
              <a:rPr lang="sr-Cyrl-CS" sz="4200" dirty="0" smtClean="0"/>
              <a:t>метаболизам</a:t>
            </a:r>
            <a:r>
              <a:rPr lang="en-US" sz="4200" dirty="0" smtClean="0"/>
              <a:t>; </a:t>
            </a:r>
            <a:r>
              <a:rPr lang="sr-Cyrl-CS" sz="4200" dirty="0" smtClean="0"/>
              <a:t>и</a:t>
            </a:r>
            <a:r>
              <a:rPr lang="en-US" sz="4200" dirty="0" smtClean="0"/>
              <a:t> </a:t>
            </a:r>
            <a:r>
              <a:rPr lang="sr-Cyrl-CS" sz="4200" dirty="0" smtClean="0"/>
              <a:t>инхибира</a:t>
            </a:r>
            <a:r>
              <a:rPr lang="en-US" sz="4200" dirty="0" smtClean="0"/>
              <a:t> </a:t>
            </a:r>
            <a:r>
              <a:rPr lang="sr-Cyrl-CS" sz="4200" dirty="0" smtClean="0"/>
              <a:t>синтезу</a:t>
            </a:r>
            <a:r>
              <a:rPr lang="sr-Latn-CS" sz="4200" dirty="0" smtClean="0"/>
              <a:t> </a:t>
            </a:r>
            <a:r>
              <a:rPr lang="sr-Cyrl-CS" sz="4200" dirty="0" smtClean="0"/>
              <a:t>простагландина</a:t>
            </a:r>
            <a:endParaRPr lang="sr-Latn-CS" sz="4200" dirty="0" smtClean="0"/>
          </a:p>
          <a:p>
            <a:pPr>
              <a:buNone/>
            </a:pPr>
            <a:endParaRPr lang="en-US" dirty="0" smtClean="0"/>
          </a:p>
          <a:p>
            <a:r>
              <a:rPr lang="sr-Cyrl-CS" sz="6000" b="1" dirty="0" smtClean="0"/>
              <a:t>Фотоелектрични</a:t>
            </a:r>
            <a:r>
              <a:rPr lang="en-US" sz="6000" b="1" dirty="0" smtClean="0"/>
              <a:t> </a:t>
            </a:r>
            <a:endParaRPr lang="sr-Latn-CS" sz="6000" b="1" dirty="0" smtClean="0"/>
          </a:p>
          <a:p>
            <a:pPr>
              <a:buNone/>
            </a:pPr>
            <a:r>
              <a:rPr lang="sr-Cyrl-CS" sz="4200" dirty="0" smtClean="0"/>
              <a:t>јако</a:t>
            </a:r>
            <a:r>
              <a:rPr lang="en-US" sz="4200" dirty="0" smtClean="0"/>
              <a:t> </a:t>
            </a:r>
            <a:r>
              <a:rPr lang="sr-Cyrl-CS" sz="4200" dirty="0" smtClean="0"/>
              <a:t>електрично</a:t>
            </a:r>
            <a:r>
              <a:rPr lang="en-US" sz="4200" dirty="0" smtClean="0"/>
              <a:t> </a:t>
            </a:r>
            <a:r>
              <a:rPr lang="sr-Cyrl-CS" sz="4200" dirty="0" smtClean="0"/>
              <a:t>поље</a:t>
            </a:r>
            <a:r>
              <a:rPr lang="en-US" sz="4200" dirty="0" smtClean="0"/>
              <a:t> </a:t>
            </a:r>
            <a:r>
              <a:rPr lang="sr-Cyrl-CS" sz="4200" dirty="0" smtClean="0"/>
              <a:t>које</a:t>
            </a:r>
            <a:r>
              <a:rPr lang="sr-Latn-CS" sz="4200" dirty="0" smtClean="0"/>
              <a:t> </a:t>
            </a:r>
            <a:r>
              <a:rPr lang="sr-Cyrl-CS" sz="4200" dirty="0" smtClean="0"/>
              <a:t>се</a:t>
            </a:r>
            <a:r>
              <a:rPr lang="en-US" sz="4200" dirty="0" smtClean="0"/>
              <a:t> </a:t>
            </a:r>
            <a:r>
              <a:rPr lang="sr-Cyrl-CS" sz="4200" dirty="0" smtClean="0"/>
              <a:t>ствара</a:t>
            </a:r>
            <a:r>
              <a:rPr lang="en-US" sz="4200" dirty="0" smtClean="0"/>
              <a:t> </a:t>
            </a:r>
            <a:r>
              <a:rPr lang="sr-Cyrl-CS" sz="4200" dirty="0" smtClean="0"/>
              <a:t>око</a:t>
            </a:r>
            <a:r>
              <a:rPr lang="en-US" sz="4200" dirty="0" smtClean="0"/>
              <a:t> </a:t>
            </a:r>
            <a:r>
              <a:rPr lang="sr-Cyrl-CS" sz="4200" dirty="0" smtClean="0"/>
              <a:t>ласерских</a:t>
            </a:r>
            <a:r>
              <a:rPr lang="en-US" sz="4200" dirty="0" smtClean="0"/>
              <a:t> </a:t>
            </a:r>
            <a:r>
              <a:rPr lang="sr-Cyrl-CS" sz="4200" dirty="0" smtClean="0"/>
              <a:t>зрака</a:t>
            </a:r>
            <a:r>
              <a:rPr lang="en-US" sz="4200" dirty="0" smtClean="0"/>
              <a:t> </a:t>
            </a:r>
            <a:r>
              <a:rPr lang="sr-Cyrl-CS" sz="4200" dirty="0" smtClean="0"/>
              <a:t>доводи</a:t>
            </a:r>
            <a:r>
              <a:rPr lang="en-US" sz="4200" dirty="0" smtClean="0"/>
              <a:t> </a:t>
            </a:r>
            <a:r>
              <a:rPr lang="sr-Cyrl-CS" sz="4200" dirty="0" smtClean="0"/>
              <a:t>до</a:t>
            </a:r>
            <a:r>
              <a:rPr lang="en-US" sz="4200" dirty="0" smtClean="0"/>
              <a:t> </a:t>
            </a:r>
            <a:r>
              <a:rPr lang="sr-Cyrl-CS" sz="4200" dirty="0" smtClean="0"/>
              <a:t>нормализације</a:t>
            </a:r>
            <a:endParaRPr lang="en-US" sz="4200" dirty="0" smtClean="0"/>
          </a:p>
          <a:p>
            <a:pPr>
              <a:buNone/>
            </a:pPr>
            <a:r>
              <a:rPr lang="sr-Cyrl-CS" sz="4200" dirty="0" smtClean="0"/>
              <a:t>потенцијала</a:t>
            </a:r>
            <a:r>
              <a:rPr lang="en-US" sz="4200" dirty="0" smtClean="0"/>
              <a:t> </a:t>
            </a:r>
            <a:r>
              <a:rPr lang="sr-Cyrl-CS" sz="4200" dirty="0" smtClean="0"/>
              <a:t>ћелијске</a:t>
            </a:r>
            <a:r>
              <a:rPr lang="en-US" sz="4200" dirty="0" smtClean="0"/>
              <a:t> </a:t>
            </a:r>
            <a:r>
              <a:rPr lang="sr-Cyrl-CS" sz="4200" dirty="0" smtClean="0"/>
              <a:t>мембране</a:t>
            </a:r>
            <a:r>
              <a:rPr lang="en-US" sz="4200" dirty="0" smtClean="0"/>
              <a:t> </a:t>
            </a:r>
            <a:r>
              <a:rPr lang="sr-Cyrl-CS" sz="4200" dirty="0" smtClean="0"/>
              <a:t>нервних</a:t>
            </a:r>
            <a:r>
              <a:rPr lang="sr-Latn-CS" sz="4200" dirty="0" smtClean="0"/>
              <a:t> </a:t>
            </a:r>
            <a:r>
              <a:rPr lang="sr-Cyrl-CS" sz="4200" dirty="0" smtClean="0"/>
              <a:t>влакана</a:t>
            </a:r>
            <a:r>
              <a:rPr lang="en-US" sz="4200" dirty="0" smtClean="0"/>
              <a:t> </a:t>
            </a:r>
            <a:r>
              <a:rPr lang="sr-Cyrl-CS" sz="4200" dirty="0" smtClean="0"/>
              <a:t>и</a:t>
            </a:r>
            <a:r>
              <a:rPr lang="en-US" sz="4200" dirty="0" smtClean="0"/>
              <a:t> </a:t>
            </a:r>
            <a:r>
              <a:rPr lang="sr-Cyrl-CS" sz="4200" dirty="0" smtClean="0"/>
              <a:t>онемогућава</a:t>
            </a:r>
            <a:r>
              <a:rPr lang="en-US" sz="4200" dirty="0" smtClean="0"/>
              <a:t> </a:t>
            </a:r>
            <a:r>
              <a:rPr lang="sr-Cyrl-CS" sz="4200" dirty="0" smtClean="0"/>
              <a:t>нормално</a:t>
            </a:r>
            <a:r>
              <a:rPr lang="en-US" sz="4200" dirty="0" smtClean="0"/>
              <a:t> </a:t>
            </a:r>
            <a:r>
              <a:rPr lang="sr-Cyrl-CS" sz="4200" dirty="0" smtClean="0"/>
              <a:t>одвијање</a:t>
            </a:r>
            <a:endParaRPr lang="en-US" sz="4200" dirty="0" smtClean="0"/>
          </a:p>
          <a:p>
            <a:pPr>
              <a:buNone/>
            </a:pPr>
            <a:r>
              <a:rPr lang="sr-Cyrl-CS" sz="4200" dirty="0" smtClean="0"/>
              <a:t>процеса</a:t>
            </a:r>
            <a:r>
              <a:rPr lang="en-US" sz="4200" dirty="0" smtClean="0"/>
              <a:t> </a:t>
            </a:r>
            <a:r>
              <a:rPr lang="sr-Cyrl-CS" sz="4200" dirty="0" smtClean="0"/>
              <a:t>деполаризације</a:t>
            </a:r>
            <a:r>
              <a:rPr lang="en-US" sz="4200" dirty="0" smtClean="0"/>
              <a:t> (</a:t>
            </a:r>
            <a:r>
              <a:rPr lang="sr-Cyrl-CS" sz="4200" dirty="0" smtClean="0"/>
              <a:t>блокира</a:t>
            </a:r>
            <a:r>
              <a:rPr lang="en-US" sz="4200" dirty="0" smtClean="0"/>
              <a:t> </a:t>
            </a:r>
            <a:r>
              <a:rPr lang="sr-Cyrl-CS" sz="4200" dirty="0" smtClean="0"/>
              <a:t>К-На пумпу и</a:t>
            </a:r>
            <a:r>
              <a:rPr lang="pt-BR" sz="4200" dirty="0" smtClean="0"/>
              <a:t> </a:t>
            </a:r>
            <a:r>
              <a:rPr lang="sr-Cyrl-CS" sz="4200" dirty="0" smtClean="0"/>
              <a:t>пренос</a:t>
            </a:r>
            <a:r>
              <a:rPr lang="pt-BR" sz="4200" dirty="0" smtClean="0"/>
              <a:t> </a:t>
            </a:r>
            <a:r>
              <a:rPr lang="sr-Cyrl-CS" sz="4200" dirty="0" smtClean="0"/>
              <a:t>јона</a:t>
            </a:r>
            <a:r>
              <a:rPr lang="pt-BR" sz="4200" dirty="0" smtClean="0"/>
              <a:t> </a:t>
            </a:r>
            <a:r>
              <a:rPr lang="sr-Cyrl-CS" sz="4200" dirty="0" smtClean="0"/>
              <a:t>натријума</a:t>
            </a:r>
            <a:r>
              <a:rPr lang="pt-BR" sz="4200" dirty="0" smtClean="0"/>
              <a:t> </a:t>
            </a:r>
            <a:r>
              <a:rPr lang="sr-Cyrl-CS" sz="4200" dirty="0" smtClean="0"/>
              <a:t>и</a:t>
            </a:r>
            <a:r>
              <a:rPr lang="pt-BR" sz="4200" dirty="0" smtClean="0"/>
              <a:t> </a:t>
            </a:r>
            <a:r>
              <a:rPr lang="sr-Cyrl-CS" sz="4200" dirty="0" smtClean="0"/>
              <a:t>хлора</a:t>
            </a:r>
            <a:endParaRPr lang="pt-BR" sz="4200" dirty="0" smtClean="0"/>
          </a:p>
          <a:p>
            <a:pPr>
              <a:buNone/>
            </a:pPr>
            <a:r>
              <a:rPr lang="sr-Cyrl-CS" sz="4200" dirty="0" smtClean="0"/>
              <a:t>с</a:t>
            </a:r>
            <a:r>
              <a:rPr lang="pl-PL" sz="4200" dirty="0" smtClean="0"/>
              <a:t> </a:t>
            </a:r>
            <a:r>
              <a:rPr lang="sr-Cyrl-CS" sz="4200" dirty="0" smtClean="0"/>
              <a:t>једне</a:t>
            </a:r>
            <a:r>
              <a:rPr lang="pl-PL" sz="4200" dirty="0" smtClean="0"/>
              <a:t> </a:t>
            </a:r>
            <a:r>
              <a:rPr lang="sr-Cyrl-CS" sz="4200" dirty="0" smtClean="0"/>
              <a:t>и</a:t>
            </a:r>
            <a:r>
              <a:rPr lang="pl-PL" sz="4200" dirty="0" smtClean="0"/>
              <a:t> </a:t>
            </a:r>
            <a:r>
              <a:rPr lang="sr-Cyrl-CS" sz="4200" dirty="0" smtClean="0"/>
              <a:t>калијума</a:t>
            </a:r>
            <a:r>
              <a:rPr lang="pl-PL" sz="4200" dirty="0" smtClean="0"/>
              <a:t> </a:t>
            </a:r>
            <a:r>
              <a:rPr lang="sr-Cyrl-CS" sz="4200" dirty="0" smtClean="0"/>
              <a:t>с</a:t>
            </a:r>
            <a:r>
              <a:rPr lang="pl-PL" sz="4200" dirty="0" smtClean="0"/>
              <a:t> </a:t>
            </a:r>
            <a:r>
              <a:rPr lang="sr-Cyrl-CS" sz="4200" dirty="0" smtClean="0"/>
              <a:t>друге</a:t>
            </a:r>
            <a:r>
              <a:rPr lang="pl-PL" sz="4200" dirty="0" smtClean="0"/>
              <a:t> </a:t>
            </a:r>
            <a:r>
              <a:rPr lang="sr-Cyrl-CS" sz="4200" dirty="0" smtClean="0"/>
              <a:t>стране</a:t>
            </a:r>
            <a:r>
              <a:rPr lang="pl-PL" sz="4200" dirty="0" smtClean="0"/>
              <a:t>, </a:t>
            </a:r>
            <a:r>
              <a:rPr lang="sr-Cyrl-CS" sz="4200" dirty="0" smtClean="0"/>
              <a:t>тако</a:t>
            </a:r>
            <a:r>
              <a:rPr lang="pl-PL" sz="4200" dirty="0" smtClean="0"/>
              <a:t> </a:t>
            </a:r>
            <a:r>
              <a:rPr lang="sr-Cyrl-CS" sz="4200" dirty="0" smtClean="0"/>
              <a:t>да</a:t>
            </a:r>
            <a:r>
              <a:rPr lang="pl-PL" sz="4200" dirty="0" smtClean="0"/>
              <a:t> </a:t>
            </a:r>
            <a:r>
              <a:rPr lang="sr-Cyrl-CS" sz="4200" dirty="0" smtClean="0"/>
              <a:t>се</a:t>
            </a:r>
            <a:r>
              <a:rPr lang="pl-PL" sz="4200" dirty="0" smtClean="0"/>
              <a:t> </a:t>
            </a:r>
            <a:r>
              <a:rPr lang="sr-Cyrl-CS" sz="4200" dirty="0" smtClean="0"/>
              <a:t>прекида</a:t>
            </a:r>
            <a:r>
              <a:rPr lang="en-US" sz="4200" dirty="0" smtClean="0"/>
              <a:t> </a:t>
            </a:r>
            <a:r>
              <a:rPr lang="sr-Cyrl-CS" sz="4200" dirty="0" smtClean="0"/>
              <a:t>пренос</a:t>
            </a:r>
            <a:r>
              <a:rPr lang="en-US" sz="4200" dirty="0" smtClean="0"/>
              <a:t> </a:t>
            </a:r>
            <a:r>
              <a:rPr lang="sr-Cyrl-CS" sz="4200" dirty="0" smtClean="0"/>
              <a:t>нервних</a:t>
            </a:r>
            <a:r>
              <a:rPr lang="en-US" sz="4200" dirty="0" smtClean="0"/>
              <a:t> </a:t>
            </a:r>
            <a:r>
              <a:rPr lang="sr-Cyrl-CS" sz="4200" dirty="0" smtClean="0"/>
              <a:t>импулса</a:t>
            </a:r>
            <a:endParaRPr lang="sr-Latn-CS" sz="4200" dirty="0" smtClean="0"/>
          </a:p>
          <a:p>
            <a:pPr>
              <a:buNone/>
            </a:pPr>
            <a:endParaRPr lang="en-US" dirty="0" smtClean="0"/>
          </a:p>
          <a:p>
            <a:r>
              <a:rPr lang="sr-Cyrl-CS" sz="6000" b="1" dirty="0" smtClean="0"/>
              <a:t>Фотоенергетски</a:t>
            </a:r>
            <a:r>
              <a:rPr lang="en-US" sz="6000" b="1" dirty="0" smtClean="0"/>
              <a:t> </a:t>
            </a:r>
            <a:endParaRPr lang="sr-Latn-CS" sz="6000" b="1" dirty="0" smtClean="0"/>
          </a:p>
          <a:p>
            <a:pPr>
              <a:buNone/>
            </a:pPr>
            <a:r>
              <a:rPr lang="en-US" b="1" dirty="0" smtClean="0"/>
              <a:t> </a:t>
            </a:r>
            <a:r>
              <a:rPr lang="sr-Cyrl-CS" sz="5000" dirty="0" smtClean="0"/>
              <a:t>стимулацијом</a:t>
            </a:r>
            <a:r>
              <a:rPr lang="en-US" sz="5000" dirty="0" smtClean="0"/>
              <a:t> </a:t>
            </a:r>
            <a:r>
              <a:rPr lang="sr-Cyrl-CS" sz="5000" dirty="0" smtClean="0"/>
              <a:t>претварања</a:t>
            </a:r>
            <a:r>
              <a:rPr lang="sr-Latn-CS" sz="5000" dirty="0" smtClean="0"/>
              <a:t> </a:t>
            </a:r>
            <a:r>
              <a:rPr lang="sr-Cyrl-CS" sz="5000" dirty="0" smtClean="0"/>
              <a:t>АДФ</a:t>
            </a:r>
            <a:r>
              <a:rPr lang="pt-BR" sz="5000" dirty="0" smtClean="0"/>
              <a:t> </a:t>
            </a:r>
            <a:r>
              <a:rPr lang="sr-Cyrl-CS" sz="5000" dirty="0" smtClean="0"/>
              <a:t>у</a:t>
            </a:r>
            <a:r>
              <a:rPr lang="pt-BR" sz="5000" dirty="0" smtClean="0"/>
              <a:t> </a:t>
            </a:r>
            <a:r>
              <a:rPr lang="sr-Cyrl-CS" sz="5000" dirty="0" smtClean="0"/>
              <a:t>АТП</a:t>
            </a:r>
            <a:r>
              <a:rPr lang="pt-BR" sz="5000" dirty="0" smtClean="0"/>
              <a:t> </a:t>
            </a:r>
            <a:r>
              <a:rPr lang="sr-Cyrl-CS" sz="5000" dirty="0" smtClean="0"/>
              <a:t>на</a:t>
            </a:r>
            <a:r>
              <a:rPr lang="pt-BR" sz="5000" dirty="0" smtClean="0"/>
              <a:t> </a:t>
            </a:r>
            <a:r>
              <a:rPr lang="sr-Cyrl-CS" sz="5000" dirty="0" smtClean="0"/>
              <a:t>нивоу</a:t>
            </a:r>
            <a:r>
              <a:rPr lang="pt-BR" sz="5000" dirty="0" smtClean="0"/>
              <a:t> </a:t>
            </a:r>
            <a:r>
              <a:rPr lang="sr-Cyrl-CS" sz="5000" dirty="0" smtClean="0"/>
              <a:t>митохондрија</a:t>
            </a:r>
            <a:r>
              <a:rPr lang="pt-BR" sz="5000" dirty="0" smtClean="0"/>
              <a:t> </a:t>
            </a:r>
            <a:r>
              <a:rPr lang="sr-Cyrl-CS" sz="5000" dirty="0" smtClean="0"/>
              <a:t>повећава</a:t>
            </a:r>
            <a:r>
              <a:rPr lang="pt-BR" sz="5000" dirty="0" smtClean="0"/>
              <a:t> </a:t>
            </a:r>
            <a:r>
              <a:rPr lang="sr-Cyrl-CS" sz="5000" dirty="0" smtClean="0"/>
              <a:t>се интрацелуларна</a:t>
            </a:r>
            <a:r>
              <a:rPr lang="en-US" sz="5000" dirty="0" smtClean="0"/>
              <a:t> </a:t>
            </a:r>
            <a:r>
              <a:rPr lang="sr-Cyrl-CS" sz="5000" dirty="0" smtClean="0"/>
              <a:t>енергија</a:t>
            </a:r>
            <a:endParaRPr lang="en-US" sz="5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sr-Cyrl-CS" dirty="0" smtClean="0"/>
              <a:t>Биолошки</a:t>
            </a:r>
            <a:r>
              <a:rPr lang="sr-Latn-CS" dirty="0" smtClean="0"/>
              <a:t> </a:t>
            </a:r>
            <a:r>
              <a:rPr lang="sr-Cyrl-CS" dirty="0" smtClean="0"/>
              <a:t>ефекти</a:t>
            </a:r>
            <a:r>
              <a:rPr lang="sr-Latn-CS" dirty="0" smtClean="0"/>
              <a:t> </a:t>
            </a:r>
            <a:r>
              <a:rPr lang="sr-Cyrl-CS" dirty="0" smtClean="0"/>
              <a:t>ласера</a:t>
            </a:r>
            <a:r>
              <a:rPr lang="sr-Latn-CS" dirty="0" smtClean="0"/>
              <a:t>-</a:t>
            </a:r>
            <a:r>
              <a:rPr lang="sr-Cyrl-CS" dirty="0" smtClean="0"/>
              <a:t>секундарни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Autofit/>
          </a:bodyPr>
          <a:lstStyle/>
          <a:p>
            <a:r>
              <a:rPr lang="sr-Cyrl-CS" sz="2000" b="1" dirty="0" smtClean="0"/>
              <a:t>Стимулација</a:t>
            </a:r>
            <a:r>
              <a:rPr lang="en-US" sz="2000" b="1" dirty="0" smtClean="0"/>
              <a:t> </a:t>
            </a:r>
            <a:r>
              <a:rPr lang="sr-Cyrl-CS" sz="2000" b="1" dirty="0" smtClean="0"/>
              <a:t>ћелијског</a:t>
            </a:r>
            <a:r>
              <a:rPr lang="en-US" sz="2000" b="1" dirty="0" smtClean="0"/>
              <a:t> </a:t>
            </a:r>
            <a:r>
              <a:rPr lang="sr-Cyrl-CS" sz="2000" b="1" dirty="0" smtClean="0"/>
              <a:t>метаболизма</a:t>
            </a:r>
            <a:r>
              <a:rPr lang="en-US" sz="2000" b="1" dirty="0" smtClean="0"/>
              <a:t> </a:t>
            </a:r>
            <a:endParaRPr lang="sr-Cyrl-CS" sz="2000" b="1" dirty="0" smtClean="0"/>
          </a:p>
          <a:p>
            <a:pPr>
              <a:buNone/>
            </a:pPr>
            <a:r>
              <a:rPr lang="sr-Cyrl-CS" sz="1600" dirty="0" smtClean="0"/>
              <a:t>огледа се</a:t>
            </a:r>
            <a:r>
              <a:rPr lang="pl-PL" sz="1600" dirty="0" smtClean="0"/>
              <a:t> </a:t>
            </a:r>
            <a:r>
              <a:rPr lang="sr-Cyrl-CS" sz="1600" dirty="0" smtClean="0"/>
              <a:t>у</a:t>
            </a:r>
            <a:r>
              <a:rPr lang="pl-PL" sz="1600" dirty="0" smtClean="0"/>
              <a:t> </a:t>
            </a:r>
            <a:r>
              <a:rPr lang="sr-Cyrl-CS" sz="1600" dirty="0" smtClean="0"/>
              <a:t>убрзаној</a:t>
            </a:r>
            <a:r>
              <a:rPr lang="pl-PL" sz="1600" dirty="0" smtClean="0"/>
              <a:t> </a:t>
            </a:r>
            <a:r>
              <a:rPr lang="sr-Cyrl-CS" sz="1600" dirty="0" smtClean="0"/>
              <a:t>ћелијској</a:t>
            </a:r>
            <a:r>
              <a:rPr lang="pl-PL" sz="1600" dirty="0" smtClean="0"/>
              <a:t> </a:t>
            </a:r>
            <a:r>
              <a:rPr lang="sr-Cyrl-CS" sz="1600" dirty="0" smtClean="0"/>
              <a:t>размени</a:t>
            </a:r>
            <a:r>
              <a:rPr lang="pl-PL" sz="1600" dirty="0" smtClean="0"/>
              <a:t> </a:t>
            </a:r>
            <a:r>
              <a:rPr lang="sr-Cyrl-CS" sz="1600" dirty="0" smtClean="0"/>
              <a:t>материја</a:t>
            </a:r>
            <a:r>
              <a:rPr lang="pl-PL" sz="1600" dirty="0" smtClean="0"/>
              <a:t>;</a:t>
            </a:r>
            <a:r>
              <a:rPr lang="sr-Cyrl-CS" sz="1600" dirty="0" smtClean="0"/>
              <a:t> деоби</a:t>
            </a:r>
            <a:r>
              <a:rPr lang="en-US" sz="1600" dirty="0" smtClean="0"/>
              <a:t> </a:t>
            </a:r>
            <a:r>
              <a:rPr lang="sr-Cyrl-CS" sz="1600" dirty="0" smtClean="0"/>
              <a:t>и</a:t>
            </a:r>
            <a:r>
              <a:rPr lang="en-US" sz="1600" dirty="0" smtClean="0"/>
              <a:t> </a:t>
            </a:r>
            <a:r>
              <a:rPr lang="sr-Cyrl-CS" sz="1600" dirty="0" smtClean="0"/>
              <a:t>диференцијацији</a:t>
            </a:r>
            <a:r>
              <a:rPr lang="en-US" sz="1600" dirty="0" smtClean="0"/>
              <a:t> </a:t>
            </a:r>
            <a:r>
              <a:rPr lang="sr-Cyrl-CS" sz="1600" dirty="0" smtClean="0"/>
              <a:t>ћелија</a:t>
            </a:r>
            <a:r>
              <a:rPr lang="en-US" sz="1600" dirty="0" smtClean="0"/>
              <a:t>; </a:t>
            </a:r>
            <a:r>
              <a:rPr lang="sr-Cyrl-CS" sz="1600" dirty="0" smtClean="0"/>
              <a:t>повећаној</a:t>
            </a:r>
            <a:r>
              <a:rPr lang="en-US" sz="1600" dirty="0" smtClean="0"/>
              <a:t> </a:t>
            </a:r>
            <a:r>
              <a:rPr lang="sr-Cyrl-CS" sz="1600" dirty="0" smtClean="0"/>
              <a:t>интрацелуларној енергији</a:t>
            </a:r>
            <a:r>
              <a:rPr lang="pl-PL" sz="1600" dirty="0" smtClean="0"/>
              <a:t> </a:t>
            </a:r>
            <a:r>
              <a:rPr lang="sr-Cyrl-CS" sz="1600" dirty="0" smtClean="0"/>
              <a:t>у</a:t>
            </a:r>
            <a:r>
              <a:rPr lang="pl-PL" sz="1600" dirty="0" smtClean="0"/>
              <a:t> </a:t>
            </a:r>
            <a:r>
              <a:rPr lang="sr-Cyrl-CS" sz="1600" dirty="0" smtClean="0"/>
              <a:t>облику</a:t>
            </a:r>
            <a:r>
              <a:rPr lang="pl-PL" sz="1600" dirty="0" smtClean="0"/>
              <a:t> </a:t>
            </a:r>
            <a:r>
              <a:rPr lang="sr-Cyrl-CS" sz="1600" dirty="0" smtClean="0"/>
              <a:t>АТП</a:t>
            </a:r>
            <a:r>
              <a:rPr lang="pl-PL" sz="1600" dirty="0" smtClean="0"/>
              <a:t> </a:t>
            </a:r>
            <a:r>
              <a:rPr lang="sr-Cyrl-CS" sz="1600" dirty="0" smtClean="0"/>
              <a:t>и</a:t>
            </a:r>
            <a:r>
              <a:rPr lang="pl-PL" sz="1600" dirty="0" smtClean="0"/>
              <a:t> </a:t>
            </a:r>
            <a:r>
              <a:rPr lang="sr-Cyrl-CS" sz="1600" dirty="0" smtClean="0"/>
              <a:t>повећаном</a:t>
            </a:r>
            <a:r>
              <a:rPr lang="pl-PL" sz="1600" dirty="0" smtClean="0"/>
              <a:t> </a:t>
            </a:r>
            <a:r>
              <a:rPr lang="sr-Cyrl-CS" sz="1600" dirty="0" smtClean="0"/>
              <a:t>приливу кисеоника</a:t>
            </a:r>
            <a:r>
              <a:rPr lang="en-US" sz="1600" dirty="0" smtClean="0"/>
              <a:t> (</a:t>
            </a:r>
            <a:r>
              <a:rPr lang="sr-Cyrl-CS" sz="1600" dirty="0" smtClean="0"/>
              <a:t>последица</a:t>
            </a:r>
            <a:r>
              <a:rPr lang="en-US" sz="1600" dirty="0" smtClean="0"/>
              <a:t> </a:t>
            </a:r>
            <a:r>
              <a:rPr lang="sr-Cyrl-CS" sz="1600" dirty="0" smtClean="0"/>
              <a:t>појачане</a:t>
            </a:r>
            <a:r>
              <a:rPr lang="en-US" sz="1600" dirty="0" smtClean="0"/>
              <a:t> </a:t>
            </a:r>
            <a:r>
              <a:rPr lang="sr-Cyrl-CS" sz="1600" dirty="0" smtClean="0"/>
              <a:t>микроциркулације</a:t>
            </a:r>
            <a:r>
              <a:rPr lang="en-US" sz="1600" dirty="0" smtClean="0"/>
              <a:t>),</a:t>
            </a:r>
            <a:endParaRPr lang="en-US" sz="1600" dirty="0" smtClean="0"/>
          </a:p>
          <a:p>
            <a:pPr>
              <a:buNone/>
            </a:pPr>
            <a:r>
              <a:rPr lang="sr-Cyrl-CS" sz="1600" dirty="0" smtClean="0"/>
              <a:t>тиме</a:t>
            </a:r>
            <a:r>
              <a:rPr lang="en-US" sz="1600" dirty="0" smtClean="0"/>
              <a:t> </a:t>
            </a:r>
            <a:r>
              <a:rPr lang="sr-Cyrl-CS" sz="1600" dirty="0" smtClean="0"/>
              <a:t>је</a:t>
            </a:r>
            <a:r>
              <a:rPr lang="en-US" sz="1600" dirty="0" smtClean="0"/>
              <a:t> </a:t>
            </a:r>
            <a:r>
              <a:rPr lang="sr-Cyrl-CS" sz="1600" dirty="0" smtClean="0"/>
              <a:t>стимулисано</a:t>
            </a:r>
            <a:r>
              <a:rPr lang="en-US" sz="1600" dirty="0" smtClean="0"/>
              <a:t> </a:t>
            </a:r>
            <a:r>
              <a:rPr lang="sr-Cyrl-CS" sz="1600" dirty="0" smtClean="0"/>
              <a:t>ћелијско</a:t>
            </a:r>
            <a:r>
              <a:rPr lang="en-US" sz="1600" dirty="0" smtClean="0"/>
              <a:t> </a:t>
            </a:r>
            <a:r>
              <a:rPr lang="sr-Cyrl-CS" sz="1600" dirty="0" smtClean="0"/>
              <a:t>дисање</a:t>
            </a:r>
            <a:r>
              <a:rPr lang="en-US" sz="1600" dirty="0" smtClean="0"/>
              <a:t>,</a:t>
            </a:r>
            <a:r>
              <a:rPr lang="sr-Cyrl-CS" sz="1600" dirty="0" smtClean="0"/>
              <a:t> и</a:t>
            </a:r>
            <a:r>
              <a:rPr lang="en-US" sz="1600" dirty="0" smtClean="0"/>
              <a:t> </a:t>
            </a:r>
            <a:r>
              <a:rPr lang="sr-Cyrl-CS" sz="1600" dirty="0" smtClean="0"/>
              <a:t>уношење</a:t>
            </a:r>
            <a:r>
              <a:rPr lang="en-US" sz="1600" dirty="0" smtClean="0"/>
              <a:t> </a:t>
            </a:r>
            <a:r>
              <a:rPr lang="sr-Cyrl-CS" sz="1600" dirty="0" smtClean="0"/>
              <a:t>хранљивих</a:t>
            </a:r>
            <a:r>
              <a:rPr lang="en-US" sz="1600" dirty="0" smtClean="0"/>
              <a:t> </a:t>
            </a:r>
            <a:r>
              <a:rPr lang="sr-Cyrl-CS" sz="1600" dirty="0" smtClean="0"/>
              <a:t>и</a:t>
            </a:r>
            <a:r>
              <a:rPr lang="en-US" sz="1600" dirty="0" smtClean="0"/>
              <a:t> </a:t>
            </a:r>
            <a:r>
              <a:rPr lang="sr-Cyrl-CS" sz="1600" dirty="0" smtClean="0"/>
              <a:t>елиминација</a:t>
            </a:r>
            <a:r>
              <a:rPr lang="en-US" sz="1600" dirty="0" smtClean="0"/>
              <a:t> </a:t>
            </a:r>
            <a:r>
              <a:rPr lang="sr-Cyrl-CS" sz="1600" dirty="0" smtClean="0"/>
              <a:t>токсичних материја</a:t>
            </a:r>
            <a:r>
              <a:rPr lang="en-US" sz="1600" dirty="0" smtClean="0"/>
              <a:t>.</a:t>
            </a:r>
            <a:endParaRPr lang="sr-Cyrl-CS" sz="1600" dirty="0" smtClean="0"/>
          </a:p>
          <a:p>
            <a:pPr>
              <a:buNone/>
            </a:pPr>
            <a:endParaRPr lang="en-US" sz="1200" dirty="0" smtClean="0"/>
          </a:p>
          <a:p>
            <a:r>
              <a:rPr lang="sr-Cyrl-CS" sz="2000" b="1" dirty="0" smtClean="0"/>
              <a:t>Стимулација</a:t>
            </a:r>
            <a:r>
              <a:rPr lang="en-US" sz="2000" b="1" dirty="0" smtClean="0"/>
              <a:t> </a:t>
            </a:r>
            <a:r>
              <a:rPr lang="sr-Cyrl-CS" sz="2000" b="1" dirty="0" smtClean="0"/>
              <a:t>микроциркулације</a:t>
            </a:r>
            <a:r>
              <a:rPr lang="en-US" sz="2000" b="1" dirty="0" smtClean="0"/>
              <a:t> </a:t>
            </a:r>
            <a:endParaRPr lang="sr-Cyrl-CS" sz="2000" b="1" dirty="0" smtClean="0"/>
          </a:p>
          <a:p>
            <a:pPr>
              <a:buNone/>
            </a:pPr>
            <a:r>
              <a:rPr lang="sr-Cyrl-CS" sz="1600" dirty="0" smtClean="0"/>
              <a:t>Стимулише ослобађање</a:t>
            </a:r>
            <a:r>
              <a:rPr lang="vi-VN" sz="1600" dirty="0" smtClean="0"/>
              <a:t> </a:t>
            </a:r>
            <a:r>
              <a:rPr lang="sr-Cyrl-CS" sz="1600" dirty="0" smtClean="0"/>
              <a:t>хистамина</a:t>
            </a:r>
            <a:r>
              <a:rPr lang="vi-VN" sz="1600" dirty="0" smtClean="0"/>
              <a:t> </a:t>
            </a:r>
            <a:r>
              <a:rPr lang="sr-Cyrl-CS" sz="1600" dirty="0" smtClean="0"/>
              <a:t>који</a:t>
            </a:r>
            <a:r>
              <a:rPr lang="vi-VN" sz="1600" dirty="0" smtClean="0"/>
              <a:t> </a:t>
            </a:r>
            <a:r>
              <a:rPr lang="sr-Cyrl-CS" sz="1600" dirty="0" smtClean="0"/>
              <a:t>паралише</a:t>
            </a:r>
            <a:r>
              <a:rPr lang="vi-VN" sz="1600" dirty="0" smtClean="0"/>
              <a:t> </a:t>
            </a:r>
            <a:r>
              <a:rPr lang="sr-Cyrl-CS" sz="1600" dirty="0" smtClean="0"/>
              <a:t>прекапиларни сфинктер</a:t>
            </a:r>
            <a:r>
              <a:rPr lang="en-US" sz="1600" dirty="0" smtClean="0"/>
              <a:t> </a:t>
            </a:r>
            <a:r>
              <a:rPr lang="sr-Cyrl-CS" sz="1600" dirty="0" smtClean="0"/>
              <a:t>што</a:t>
            </a:r>
            <a:r>
              <a:rPr lang="en-US" sz="1600" dirty="0" smtClean="0"/>
              <a:t> </a:t>
            </a:r>
            <a:r>
              <a:rPr lang="sr-Cyrl-CS" sz="1600" dirty="0" smtClean="0"/>
              <a:t>за</a:t>
            </a:r>
            <a:r>
              <a:rPr lang="en-US" sz="1600" dirty="0" smtClean="0"/>
              <a:t> </a:t>
            </a:r>
            <a:r>
              <a:rPr lang="sr-Cyrl-CS" sz="1600" dirty="0" smtClean="0"/>
              <a:t>последицу</a:t>
            </a:r>
            <a:r>
              <a:rPr lang="en-US" sz="1600" dirty="0" smtClean="0"/>
              <a:t> </a:t>
            </a:r>
            <a:r>
              <a:rPr lang="sr-Cyrl-CS" sz="1600" dirty="0" smtClean="0"/>
              <a:t>има</a:t>
            </a:r>
            <a:r>
              <a:rPr lang="en-US" sz="1600" dirty="0" smtClean="0"/>
              <a:t> </a:t>
            </a:r>
            <a:r>
              <a:rPr lang="sr-Cyrl-CS" sz="1600" dirty="0" smtClean="0"/>
              <a:t>артериоларну</a:t>
            </a:r>
            <a:endParaRPr lang="en-US" sz="1600" dirty="0" smtClean="0"/>
          </a:p>
          <a:p>
            <a:pPr>
              <a:buNone/>
            </a:pPr>
            <a:r>
              <a:rPr lang="sr-Cyrl-CS" sz="1600" dirty="0" smtClean="0"/>
              <a:t>дилатацију</a:t>
            </a:r>
            <a:r>
              <a:rPr lang="pl-PL" sz="1600" dirty="0" smtClean="0"/>
              <a:t>.</a:t>
            </a:r>
            <a:r>
              <a:rPr lang="sr-Cyrl-CS" sz="1600" dirty="0" smtClean="0"/>
              <a:t> Овај</a:t>
            </a:r>
            <a:r>
              <a:rPr lang="pl-PL" sz="1600" dirty="0" smtClean="0"/>
              <a:t> </a:t>
            </a:r>
            <a:r>
              <a:rPr lang="sr-Cyrl-CS" sz="1600" dirty="0" smtClean="0"/>
              <a:t>ефекат</a:t>
            </a:r>
            <a:r>
              <a:rPr lang="pl-PL" sz="1600" dirty="0" smtClean="0"/>
              <a:t> </a:t>
            </a:r>
            <a:r>
              <a:rPr lang="sr-Cyrl-CS" sz="1600" dirty="0" smtClean="0"/>
              <a:t>се</a:t>
            </a:r>
            <a:r>
              <a:rPr lang="pl-PL" sz="1600" dirty="0" smtClean="0"/>
              <a:t> </a:t>
            </a:r>
            <a:r>
              <a:rPr lang="sr-Cyrl-CS" sz="1600" dirty="0" smtClean="0"/>
              <a:t>не</a:t>
            </a:r>
            <a:r>
              <a:rPr lang="pl-PL" sz="1600" dirty="0" smtClean="0"/>
              <a:t> </a:t>
            </a:r>
            <a:r>
              <a:rPr lang="sr-Cyrl-CS" sz="1600" dirty="0" smtClean="0"/>
              <a:t>заснива</a:t>
            </a:r>
            <a:r>
              <a:rPr lang="pl-PL" sz="1600" dirty="0" smtClean="0"/>
              <a:t> </a:t>
            </a:r>
            <a:r>
              <a:rPr lang="sr-Cyrl-CS" sz="1600" dirty="0" smtClean="0"/>
              <a:t>на</a:t>
            </a:r>
            <a:r>
              <a:rPr lang="pl-PL" sz="1600" dirty="0" smtClean="0"/>
              <a:t> </a:t>
            </a:r>
            <a:r>
              <a:rPr lang="sr-Cyrl-CS" sz="1600" dirty="0" smtClean="0"/>
              <a:t>локалном повећању</a:t>
            </a:r>
            <a:r>
              <a:rPr lang="en-US" sz="1600" dirty="0" smtClean="0"/>
              <a:t> </a:t>
            </a:r>
            <a:r>
              <a:rPr lang="sr-Cyrl-CS" sz="1600" dirty="0" smtClean="0"/>
              <a:t>температуре</a:t>
            </a:r>
            <a:r>
              <a:rPr lang="en-US" sz="1600" dirty="0" smtClean="0"/>
              <a:t> </a:t>
            </a:r>
            <a:r>
              <a:rPr lang="sr-Cyrl-CS" sz="1600" dirty="0" smtClean="0"/>
              <a:t>ткива</a:t>
            </a:r>
            <a:r>
              <a:rPr lang="en-US" sz="1600" dirty="0" smtClean="0"/>
              <a:t>. </a:t>
            </a:r>
            <a:r>
              <a:rPr lang="sr-Cyrl-CS" sz="1600" dirty="0" smtClean="0"/>
              <a:t>Минимално</a:t>
            </a:r>
            <a:endParaRPr lang="en-US" sz="1600" dirty="0" smtClean="0"/>
          </a:p>
          <a:p>
            <a:pPr>
              <a:buNone/>
            </a:pPr>
            <a:r>
              <a:rPr lang="sr-Cyrl-CS" sz="1600" dirty="0" smtClean="0"/>
              <a:t>повећање</a:t>
            </a:r>
            <a:r>
              <a:rPr lang="en-US" sz="1600" dirty="0" smtClean="0"/>
              <a:t> </a:t>
            </a:r>
            <a:r>
              <a:rPr lang="sr-Cyrl-CS" sz="1600" dirty="0" smtClean="0"/>
              <a:t>температуре</a:t>
            </a:r>
            <a:r>
              <a:rPr lang="en-US" sz="1600" dirty="0" smtClean="0"/>
              <a:t> </a:t>
            </a:r>
            <a:r>
              <a:rPr lang="sr-Cyrl-CS" sz="1600" dirty="0" smtClean="0"/>
              <a:t>ткива</a:t>
            </a:r>
            <a:r>
              <a:rPr lang="en-US" sz="1600" dirty="0" smtClean="0"/>
              <a:t>, </a:t>
            </a:r>
            <a:r>
              <a:rPr lang="sr-Cyrl-CS" sz="1600" dirty="0" smtClean="0"/>
              <a:t>до</a:t>
            </a:r>
            <a:r>
              <a:rPr lang="en-US" sz="1600" dirty="0" smtClean="0"/>
              <a:t> </a:t>
            </a:r>
            <a:r>
              <a:rPr lang="sr-Cyrl-CS" sz="1600" dirty="0" smtClean="0"/>
              <a:t>физиолошких граница</a:t>
            </a:r>
            <a:r>
              <a:rPr lang="en-US" sz="1600" dirty="0" smtClean="0"/>
              <a:t>, </a:t>
            </a:r>
            <a:r>
              <a:rPr lang="sr-Cyrl-CS" sz="1600" dirty="0" smtClean="0"/>
              <a:t>последица</a:t>
            </a:r>
            <a:r>
              <a:rPr lang="en-US" sz="1600" dirty="0" smtClean="0"/>
              <a:t> </a:t>
            </a:r>
            <a:r>
              <a:rPr lang="sr-Cyrl-CS" sz="1600" dirty="0" smtClean="0"/>
              <a:t>је</a:t>
            </a:r>
            <a:r>
              <a:rPr lang="en-US" sz="1600" dirty="0" smtClean="0"/>
              <a:t> </a:t>
            </a:r>
            <a:r>
              <a:rPr lang="sr-Cyrl-CS" sz="1600" dirty="0" smtClean="0"/>
              <a:t>појачаног</a:t>
            </a:r>
            <a:r>
              <a:rPr lang="en-US" sz="1600" dirty="0" smtClean="0"/>
              <a:t> </a:t>
            </a:r>
            <a:r>
              <a:rPr lang="sr-Cyrl-CS" sz="1600" dirty="0" smtClean="0"/>
              <a:t>ћелијског</a:t>
            </a:r>
            <a:r>
              <a:rPr lang="en-US" sz="1600" dirty="0" smtClean="0"/>
              <a:t> </a:t>
            </a:r>
            <a:r>
              <a:rPr lang="sr-Cyrl-CS" sz="1600" dirty="0" smtClean="0"/>
              <a:t>меа</a:t>
            </a:r>
            <a:r>
              <a:rPr lang="en-US" sz="1600" dirty="0" smtClean="0"/>
              <a:t>) </a:t>
            </a:r>
            <a:r>
              <a:rPr lang="sr-Cyrl-CS" sz="1600" dirty="0" smtClean="0"/>
              <a:t>таболизма</a:t>
            </a:r>
            <a:r>
              <a:rPr lang="en-US" sz="1600" dirty="0" smtClean="0"/>
              <a:t> </a:t>
            </a:r>
            <a:r>
              <a:rPr lang="sr-Cyrl-CS" sz="1600" dirty="0" smtClean="0"/>
              <a:t>и</a:t>
            </a:r>
            <a:r>
              <a:rPr lang="sr-Cyrl-CS" sz="1600" dirty="0" smtClean="0"/>
              <a:t> </a:t>
            </a:r>
            <a:r>
              <a:rPr lang="sr-Cyrl-CS" sz="1600" dirty="0" smtClean="0"/>
              <a:t>вазодилатације</a:t>
            </a:r>
            <a:r>
              <a:rPr lang="en-US" sz="1600" dirty="0" smtClean="0"/>
              <a:t> </a:t>
            </a:r>
            <a:r>
              <a:rPr lang="sr-Cyrl-CS" sz="1600" dirty="0" smtClean="0"/>
              <a:t>крвних</a:t>
            </a:r>
            <a:r>
              <a:rPr lang="en-US" sz="1600" dirty="0" smtClean="0"/>
              <a:t> </a:t>
            </a:r>
            <a:r>
              <a:rPr lang="sr-Cyrl-CS" sz="1600" dirty="0" smtClean="0"/>
              <a:t>судова</a:t>
            </a:r>
            <a:r>
              <a:rPr lang="en-US" sz="1600" dirty="0" smtClean="0"/>
              <a:t>. </a:t>
            </a:r>
            <a:r>
              <a:rPr lang="sr-Cyrl-CS" sz="1600" dirty="0" smtClean="0"/>
              <a:t>Предност ласера</a:t>
            </a:r>
            <a:r>
              <a:rPr lang="pl-PL" sz="1600" dirty="0" smtClean="0"/>
              <a:t> </a:t>
            </a:r>
            <a:r>
              <a:rPr lang="sr-Cyrl-CS" sz="1600" dirty="0" smtClean="0"/>
              <a:t>у</a:t>
            </a:r>
            <a:r>
              <a:rPr lang="pl-PL" sz="1600" dirty="0" smtClean="0"/>
              <a:t> </a:t>
            </a:r>
            <a:r>
              <a:rPr lang="sr-Cyrl-CS" sz="1600" dirty="0" smtClean="0"/>
              <a:t>односу</a:t>
            </a:r>
            <a:r>
              <a:rPr lang="pl-PL" sz="1600" dirty="0" smtClean="0"/>
              <a:t> </a:t>
            </a:r>
            <a:r>
              <a:rPr lang="sr-Cyrl-CS" sz="1600" dirty="0" smtClean="0"/>
              <a:t>на</a:t>
            </a:r>
            <a:r>
              <a:rPr lang="pl-PL" sz="1600" dirty="0" smtClean="0"/>
              <a:t> </a:t>
            </a:r>
            <a:r>
              <a:rPr lang="sr-Cyrl-CS" sz="1600" dirty="0" smtClean="0"/>
              <a:t>друге</a:t>
            </a:r>
            <a:r>
              <a:rPr lang="pl-PL" sz="1600" dirty="0" smtClean="0"/>
              <a:t> </a:t>
            </a:r>
            <a:r>
              <a:rPr lang="sr-Cyrl-CS" sz="1600" dirty="0" smtClean="0"/>
              <a:t>физикалне</a:t>
            </a:r>
            <a:r>
              <a:rPr lang="pl-PL" sz="1600" dirty="0" smtClean="0"/>
              <a:t> </a:t>
            </a:r>
            <a:r>
              <a:rPr lang="sr-Cyrl-CS" sz="1600" dirty="0" smtClean="0"/>
              <a:t>методе јесте</a:t>
            </a:r>
            <a:r>
              <a:rPr lang="pl-PL" sz="1600" dirty="0" smtClean="0"/>
              <a:t> </a:t>
            </a:r>
            <a:r>
              <a:rPr lang="sr-Cyrl-CS" sz="1600" dirty="0" smtClean="0"/>
              <a:t>да</a:t>
            </a:r>
            <a:r>
              <a:rPr lang="pl-PL" sz="1600" dirty="0" smtClean="0"/>
              <a:t> </a:t>
            </a:r>
            <a:r>
              <a:rPr lang="sr-Cyrl-CS" sz="1600" dirty="0" smtClean="0"/>
              <a:t>свој</a:t>
            </a:r>
            <a:r>
              <a:rPr lang="pl-PL" sz="1600" dirty="0" smtClean="0"/>
              <a:t> </a:t>
            </a:r>
            <a:r>
              <a:rPr lang="sr-Cyrl-CS" sz="1600" dirty="0" smtClean="0"/>
              <a:t>терапијски</a:t>
            </a:r>
            <a:r>
              <a:rPr lang="pl-PL" sz="1600" dirty="0" smtClean="0"/>
              <a:t> </a:t>
            </a:r>
            <a:r>
              <a:rPr lang="sr-Cyrl-CS" sz="1600" dirty="0" smtClean="0"/>
              <a:t>ефекат</a:t>
            </a:r>
            <a:r>
              <a:rPr lang="pl-PL" sz="1600" dirty="0" smtClean="0"/>
              <a:t> </a:t>
            </a:r>
            <a:r>
              <a:rPr lang="sr-Cyrl-CS" sz="1600" dirty="0" smtClean="0"/>
              <a:t>остварује без</a:t>
            </a:r>
            <a:r>
              <a:rPr lang="en-US" sz="1600" dirty="0" smtClean="0"/>
              <a:t> </a:t>
            </a:r>
            <a:r>
              <a:rPr lang="sr-Cyrl-CS" sz="1600" dirty="0" smtClean="0"/>
              <a:t>термичког</a:t>
            </a:r>
            <a:r>
              <a:rPr lang="en-US" sz="1600" dirty="0" smtClean="0"/>
              <a:t> </a:t>
            </a:r>
            <a:r>
              <a:rPr lang="sr-Cyrl-CS" sz="1600" dirty="0" smtClean="0"/>
              <a:t>дејства</a:t>
            </a:r>
            <a:r>
              <a:rPr lang="en-US" sz="1600" dirty="0" smtClean="0"/>
              <a:t>, </a:t>
            </a:r>
            <a:r>
              <a:rPr lang="sr-Cyrl-CS" sz="1600" dirty="0" smtClean="0"/>
              <a:t>па</a:t>
            </a:r>
            <a:r>
              <a:rPr lang="en-US" sz="1600" dirty="0" smtClean="0"/>
              <a:t> </a:t>
            </a:r>
            <a:r>
              <a:rPr lang="sr-Cyrl-CS" sz="1600" dirty="0" smtClean="0"/>
              <a:t>се</a:t>
            </a:r>
            <a:r>
              <a:rPr lang="en-US" sz="1600" dirty="0" smtClean="0"/>
              <a:t> </a:t>
            </a:r>
            <a:r>
              <a:rPr lang="sr-Cyrl-CS" sz="1600" dirty="0" smtClean="0"/>
              <a:t>може</a:t>
            </a:r>
            <a:r>
              <a:rPr lang="en-US" sz="1600" dirty="0" smtClean="0"/>
              <a:t> </a:t>
            </a:r>
            <a:r>
              <a:rPr lang="sr-Cyrl-CS" sz="1600" dirty="0" smtClean="0"/>
              <a:t>слободно користити</a:t>
            </a:r>
            <a:r>
              <a:rPr lang="en-US" sz="1600" dirty="0" smtClean="0"/>
              <a:t> </a:t>
            </a:r>
            <a:r>
              <a:rPr lang="sr-Cyrl-CS" sz="1600" dirty="0" smtClean="0"/>
              <a:t>у</a:t>
            </a:r>
            <a:r>
              <a:rPr lang="en-US" sz="1600" dirty="0" smtClean="0"/>
              <a:t> </a:t>
            </a:r>
            <a:r>
              <a:rPr lang="sr-Cyrl-CS" sz="1600" dirty="0" smtClean="0"/>
              <a:t>инфицираном</a:t>
            </a:r>
            <a:r>
              <a:rPr lang="en-US" sz="1600" dirty="0" smtClean="0"/>
              <a:t> </a:t>
            </a:r>
            <a:r>
              <a:rPr lang="sr-Cyrl-CS" sz="1600" dirty="0" smtClean="0"/>
              <a:t>ткиву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sr-Cyrl-CS" dirty="0" smtClean="0"/>
              <a:t>Терапијски ефекти ласера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en-US" b="1" dirty="0" smtClean="0"/>
          </a:p>
          <a:p>
            <a:r>
              <a:rPr lang="sr-Cyrl-CS" sz="6200" b="1" dirty="0" smtClean="0"/>
              <a:t>Аналгетски</a:t>
            </a:r>
            <a:r>
              <a:rPr lang="en-US" sz="6200" b="1" dirty="0" smtClean="0"/>
              <a:t> </a:t>
            </a:r>
            <a:r>
              <a:rPr lang="sr-Cyrl-CS" sz="6200" b="1" dirty="0" smtClean="0"/>
              <a:t>ефекат</a:t>
            </a:r>
            <a:r>
              <a:rPr lang="en-US" sz="6200" b="1" dirty="0" smtClean="0"/>
              <a:t> </a:t>
            </a:r>
            <a:endParaRPr lang="sr-Cyrl-CS" sz="6200" b="1" dirty="0" smtClean="0"/>
          </a:p>
          <a:p>
            <a:pPr>
              <a:buNone/>
            </a:pPr>
            <a:r>
              <a:rPr lang="en-US" sz="4800" b="1" dirty="0" smtClean="0"/>
              <a:t> </a:t>
            </a:r>
            <a:r>
              <a:rPr lang="sr-Cyrl-CS" sz="4800" dirty="0" smtClean="0"/>
              <a:t>последица фотоелектричног</a:t>
            </a:r>
            <a:r>
              <a:rPr lang="en-US" sz="4800" dirty="0" smtClean="0"/>
              <a:t> </a:t>
            </a:r>
            <a:r>
              <a:rPr lang="sr-Cyrl-CS" sz="4800" dirty="0" smtClean="0"/>
              <a:t>дејства</a:t>
            </a:r>
            <a:r>
              <a:rPr lang="en-US" sz="4800" dirty="0" smtClean="0"/>
              <a:t> </a:t>
            </a:r>
            <a:r>
              <a:rPr lang="sr-Cyrl-CS" sz="4800" dirty="0" smtClean="0"/>
              <a:t>и</a:t>
            </a:r>
            <a:r>
              <a:rPr lang="en-US" sz="4800" dirty="0" smtClean="0"/>
              <a:t> </a:t>
            </a:r>
            <a:r>
              <a:rPr lang="sr-Cyrl-CS" sz="4800" dirty="0" smtClean="0"/>
              <a:t>блокаде преноса</a:t>
            </a:r>
            <a:r>
              <a:rPr lang="it-IT" sz="4800" dirty="0" smtClean="0"/>
              <a:t> </a:t>
            </a:r>
            <a:r>
              <a:rPr lang="sr-Cyrl-CS" sz="4800" dirty="0" smtClean="0"/>
              <a:t>нервних импулса;</a:t>
            </a:r>
            <a:r>
              <a:rPr lang="en-US" sz="4800" dirty="0" smtClean="0"/>
              <a:t> </a:t>
            </a:r>
            <a:r>
              <a:rPr lang="sr-Cyrl-CS" sz="4800" dirty="0" smtClean="0"/>
              <a:t>бржа</a:t>
            </a:r>
            <a:r>
              <a:rPr lang="en-US" sz="4800" dirty="0" smtClean="0"/>
              <a:t> </a:t>
            </a:r>
            <a:r>
              <a:rPr lang="sr-Cyrl-CS" sz="4800" dirty="0" smtClean="0"/>
              <a:t>ресорпција</a:t>
            </a:r>
            <a:r>
              <a:rPr lang="en-US" sz="4800" dirty="0" smtClean="0"/>
              <a:t> </a:t>
            </a:r>
            <a:r>
              <a:rPr lang="sr-Cyrl-CS" sz="4800" dirty="0" smtClean="0"/>
              <a:t>запаљењског</a:t>
            </a:r>
            <a:r>
              <a:rPr lang="en-US" sz="4800" dirty="0" smtClean="0"/>
              <a:t> </a:t>
            </a:r>
            <a:r>
              <a:rPr lang="sr-Cyrl-CS" sz="4800" dirty="0" smtClean="0"/>
              <a:t>ексудата смањује</a:t>
            </a:r>
            <a:r>
              <a:rPr lang="en-US" sz="4800" dirty="0" smtClean="0"/>
              <a:t> </a:t>
            </a:r>
            <a:r>
              <a:rPr lang="sr-Cyrl-CS" sz="4800" dirty="0" smtClean="0"/>
              <a:t>притисак</a:t>
            </a:r>
            <a:r>
              <a:rPr lang="en-US" sz="4800" dirty="0" smtClean="0"/>
              <a:t> </a:t>
            </a:r>
            <a:r>
              <a:rPr lang="sr-Cyrl-CS" sz="4800" dirty="0" smtClean="0"/>
              <a:t>изливене</a:t>
            </a:r>
            <a:r>
              <a:rPr lang="en-US" sz="4800" dirty="0" smtClean="0"/>
              <a:t> </a:t>
            </a:r>
            <a:r>
              <a:rPr lang="sr-Cyrl-CS" sz="4800" dirty="0" smtClean="0"/>
              <a:t>течности</a:t>
            </a:r>
            <a:r>
              <a:rPr lang="en-US" sz="4800" dirty="0" smtClean="0"/>
              <a:t> </a:t>
            </a:r>
            <a:r>
              <a:rPr lang="sr-Cyrl-CS" sz="4800" dirty="0" smtClean="0"/>
              <a:t>на</a:t>
            </a:r>
            <a:r>
              <a:rPr lang="en-US" sz="4800" dirty="0" smtClean="0"/>
              <a:t> </a:t>
            </a:r>
            <a:r>
              <a:rPr lang="sr-Cyrl-CS" sz="4800" dirty="0" smtClean="0"/>
              <a:t>периферне нервне</a:t>
            </a:r>
            <a:r>
              <a:rPr lang="en-US" sz="4800" dirty="0" smtClean="0"/>
              <a:t> </a:t>
            </a:r>
            <a:r>
              <a:rPr lang="sr-Cyrl-CS" sz="4800" dirty="0" smtClean="0"/>
              <a:t>завршетке</a:t>
            </a:r>
            <a:r>
              <a:rPr lang="en-US" sz="4800" dirty="0" smtClean="0"/>
              <a:t>; </a:t>
            </a:r>
            <a:r>
              <a:rPr lang="sr-Cyrl-CS" sz="4800" dirty="0" smtClean="0"/>
              <a:t>активна</a:t>
            </a:r>
            <a:r>
              <a:rPr lang="en-US" sz="4800" dirty="0" smtClean="0"/>
              <a:t> </a:t>
            </a:r>
            <a:r>
              <a:rPr lang="sr-Cyrl-CS" sz="4800" dirty="0" smtClean="0"/>
              <a:t>вазодилатација</a:t>
            </a:r>
            <a:r>
              <a:rPr lang="en-US" sz="4800" dirty="0" smtClean="0"/>
              <a:t> </a:t>
            </a:r>
            <a:r>
              <a:rPr lang="sr-Cyrl-CS" sz="4800" dirty="0" smtClean="0"/>
              <a:t>ствара услове</a:t>
            </a:r>
            <a:r>
              <a:rPr lang="en-US" sz="4800" dirty="0" smtClean="0"/>
              <a:t> </a:t>
            </a:r>
            <a:r>
              <a:rPr lang="sr-Cyrl-CS" sz="4800" dirty="0" smtClean="0"/>
              <a:t>за</a:t>
            </a:r>
            <a:r>
              <a:rPr lang="en-US" sz="4800" dirty="0" smtClean="0"/>
              <a:t> </a:t>
            </a:r>
            <a:r>
              <a:rPr lang="sr-Cyrl-CS" sz="4800" dirty="0" smtClean="0"/>
              <a:t>бољу</a:t>
            </a:r>
            <a:r>
              <a:rPr lang="en-US" sz="4800" dirty="0" smtClean="0"/>
              <a:t> </a:t>
            </a:r>
            <a:r>
              <a:rPr lang="sr-Cyrl-CS" sz="4800" dirty="0" smtClean="0"/>
              <a:t>исхрану</a:t>
            </a:r>
            <a:r>
              <a:rPr lang="en-US" sz="4800" dirty="0" smtClean="0"/>
              <a:t> </a:t>
            </a:r>
            <a:r>
              <a:rPr lang="sr-Cyrl-CS" sz="4800" dirty="0" smtClean="0"/>
              <a:t>и</a:t>
            </a:r>
            <a:r>
              <a:rPr lang="en-US" sz="4800" dirty="0" smtClean="0"/>
              <a:t> </a:t>
            </a:r>
            <a:r>
              <a:rPr lang="sr-Cyrl-CS" sz="4800" dirty="0" smtClean="0"/>
              <a:t>регенерацију</a:t>
            </a:r>
            <a:r>
              <a:rPr lang="en-US" sz="4800" dirty="0" smtClean="0"/>
              <a:t> </a:t>
            </a:r>
            <a:r>
              <a:rPr lang="sr-Cyrl-CS" sz="4800" dirty="0" smtClean="0"/>
              <a:t>оштећених нерава</a:t>
            </a:r>
            <a:r>
              <a:rPr lang="pl-PL" sz="4800" dirty="0" smtClean="0"/>
              <a:t>; </a:t>
            </a:r>
            <a:r>
              <a:rPr lang="sr-Cyrl-CS" sz="4800" dirty="0" smtClean="0"/>
              <a:t>повећана</a:t>
            </a:r>
            <a:r>
              <a:rPr lang="pl-PL" sz="4800" dirty="0" smtClean="0"/>
              <a:t> </a:t>
            </a:r>
            <a:r>
              <a:rPr lang="sr-Cyrl-CS" sz="4800" dirty="0" smtClean="0"/>
              <a:t>продукција</a:t>
            </a:r>
            <a:r>
              <a:rPr lang="pl-PL" sz="4800" dirty="0" smtClean="0"/>
              <a:t> </a:t>
            </a:r>
            <a:r>
              <a:rPr lang="sr-Cyrl-CS" sz="4800" dirty="0" smtClean="0"/>
              <a:t>ендорфина</a:t>
            </a:r>
            <a:r>
              <a:rPr lang="pl-PL" sz="4800" dirty="0" smtClean="0"/>
              <a:t> </a:t>
            </a:r>
            <a:r>
              <a:rPr lang="sr-Cyrl-CS" sz="4800" dirty="0" smtClean="0"/>
              <a:t>у ликвору</a:t>
            </a:r>
            <a:r>
              <a:rPr lang="en-US" sz="4800" dirty="0" smtClean="0"/>
              <a:t> </a:t>
            </a:r>
            <a:r>
              <a:rPr lang="sr-Cyrl-CS" sz="4800" dirty="0" smtClean="0"/>
              <a:t>и</a:t>
            </a:r>
            <a:r>
              <a:rPr lang="en-US" sz="4800" dirty="0" smtClean="0"/>
              <a:t> </a:t>
            </a:r>
            <a:r>
              <a:rPr lang="sr-Cyrl-CS" sz="4800" dirty="0" smtClean="0"/>
              <a:t>серуму</a:t>
            </a:r>
            <a:r>
              <a:rPr lang="en-US" sz="4800" dirty="0" smtClean="0"/>
              <a:t> </a:t>
            </a:r>
            <a:r>
              <a:rPr lang="sr-Cyrl-CS" sz="4800" dirty="0" smtClean="0"/>
              <a:t>хиперполаризује</a:t>
            </a:r>
            <a:r>
              <a:rPr lang="en-US" sz="4800" dirty="0" smtClean="0"/>
              <a:t> </a:t>
            </a:r>
            <a:r>
              <a:rPr lang="sr-Cyrl-CS" sz="4800" dirty="0" smtClean="0"/>
              <a:t>ћелијске</a:t>
            </a:r>
            <a:r>
              <a:rPr lang="en-US" sz="4800" dirty="0" smtClean="0"/>
              <a:t> </a:t>
            </a:r>
            <a:r>
              <a:rPr lang="sr-Cyrl-CS" sz="4800" dirty="0" smtClean="0"/>
              <a:t>мембране и</a:t>
            </a:r>
            <a:r>
              <a:rPr lang="en-US" sz="4800" dirty="0" smtClean="0"/>
              <a:t> </a:t>
            </a:r>
            <a:r>
              <a:rPr lang="sr-Cyrl-CS" sz="4800" dirty="0" smtClean="0"/>
              <a:t>изазива</a:t>
            </a:r>
            <a:r>
              <a:rPr lang="en-US" sz="4800" dirty="0" smtClean="0"/>
              <a:t> </a:t>
            </a:r>
            <a:r>
              <a:rPr lang="sr-Cyrl-CS" sz="4800" dirty="0" smtClean="0"/>
              <a:t>синтезу ендогених</a:t>
            </a:r>
            <a:r>
              <a:rPr lang="vi-VN" sz="4800" dirty="0" smtClean="0"/>
              <a:t> </a:t>
            </a:r>
            <a:r>
              <a:rPr lang="sr-Cyrl-CS" sz="4800" dirty="0" smtClean="0"/>
              <a:t>пептида</a:t>
            </a:r>
            <a:r>
              <a:rPr lang="vi-VN" sz="4800" dirty="0" smtClean="0"/>
              <a:t>,</a:t>
            </a:r>
            <a:endParaRPr lang="sr-Cyrl-CS" sz="4800" dirty="0" smtClean="0"/>
          </a:p>
          <a:p>
            <a:pPr>
              <a:buNone/>
            </a:pPr>
            <a:endParaRPr lang="en-US" sz="4800" dirty="0" smtClean="0"/>
          </a:p>
          <a:p>
            <a:r>
              <a:rPr lang="sr-Cyrl-CS" sz="6200" b="1" dirty="0" smtClean="0"/>
              <a:t>Антиинфламаторни</a:t>
            </a:r>
            <a:r>
              <a:rPr lang="en-US" sz="6200" b="1" dirty="0" smtClean="0"/>
              <a:t> </a:t>
            </a:r>
            <a:r>
              <a:rPr lang="sr-Cyrl-CS" sz="6200" b="1" dirty="0" smtClean="0"/>
              <a:t>ефекат</a:t>
            </a:r>
            <a:r>
              <a:rPr lang="en-US" sz="6200" b="1" dirty="0" smtClean="0"/>
              <a:t> </a:t>
            </a:r>
            <a:endParaRPr lang="sr-Cyrl-CS" sz="6200" b="1" dirty="0" smtClean="0"/>
          </a:p>
          <a:p>
            <a:pPr>
              <a:buNone/>
            </a:pPr>
            <a:r>
              <a:rPr lang="en-US" sz="4800" dirty="0" smtClean="0"/>
              <a:t> </a:t>
            </a:r>
            <a:r>
              <a:rPr lang="sr-Cyrl-CS" sz="4800" dirty="0" smtClean="0"/>
              <a:t>стимулише</a:t>
            </a:r>
            <a:r>
              <a:rPr lang="en-US" sz="4800" dirty="0" smtClean="0"/>
              <a:t> </a:t>
            </a:r>
            <a:r>
              <a:rPr lang="sr-Cyrl-CS" sz="4800" dirty="0" smtClean="0"/>
              <a:t>фагоцитну  активност</a:t>
            </a:r>
            <a:r>
              <a:rPr lang="en-US" sz="4800" dirty="0" smtClean="0"/>
              <a:t> </a:t>
            </a:r>
            <a:r>
              <a:rPr lang="sr-Cyrl-CS" sz="4800" dirty="0" smtClean="0"/>
              <a:t>неутрофилних</a:t>
            </a:r>
            <a:r>
              <a:rPr lang="en-US" sz="4800" dirty="0" smtClean="0"/>
              <a:t> </a:t>
            </a:r>
            <a:r>
              <a:rPr lang="sr-Cyrl-CS" sz="4800" dirty="0" smtClean="0"/>
              <a:t>леукоцита</a:t>
            </a:r>
            <a:r>
              <a:rPr lang="en-US" sz="4800" dirty="0" smtClean="0"/>
              <a:t>, </a:t>
            </a:r>
            <a:r>
              <a:rPr lang="sr-Cyrl-CS" sz="4800" dirty="0" smtClean="0"/>
              <a:t>микро</a:t>
            </a:r>
            <a:r>
              <a:rPr lang="en-US" sz="4800" dirty="0" smtClean="0"/>
              <a:t>- </a:t>
            </a:r>
            <a:r>
              <a:rPr lang="sr-Cyrl-CS" sz="4800" dirty="0" smtClean="0"/>
              <a:t>и макрофага</a:t>
            </a:r>
            <a:r>
              <a:rPr lang="en-US" sz="4800" dirty="0" smtClean="0"/>
              <a:t>; </a:t>
            </a:r>
            <a:r>
              <a:rPr lang="sr-Cyrl-CS" sz="4800" dirty="0" smtClean="0"/>
              <a:t> митотску</a:t>
            </a:r>
            <a:r>
              <a:rPr lang="en-US" sz="4800" dirty="0" smtClean="0"/>
              <a:t> </a:t>
            </a:r>
            <a:r>
              <a:rPr lang="sr-Cyrl-CS" sz="4800" dirty="0" smtClean="0"/>
              <a:t>активност</a:t>
            </a:r>
            <a:r>
              <a:rPr lang="en-US" sz="4800" dirty="0" smtClean="0"/>
              <a:t> </a:t>
            </a:r>
            <a:r>
              <a:rPr lang="sr-Cyrl-CS" sz="4800" dirty="0" smtClean="0"/>
              <a:t>макрофага,</a:t>
            </a:r>
            <a:r>
              <a:rPr lang="en-US" sz="4800" dirty="0" smtClean="0"/>
              <a:t> </a:t>
            </a:r>
            <a:r>
              <a:rPr lang="sr-Cyrl-CS" sz="4800" dirty="0" smtClean="0"/>
              <a:t>стимулише</a:t>
            </a:r>
            <a:r>
              <a:rPr lang="en-US" sz="4800" dirty="0" smtClean="0"/>
              <a:t> </a:t>
            </a:r>
            <a:r>
              <a:rPr lang="sr-Cyrl-CS" sz="4800" dirty="0" smtClean="0"/>
              <a:t>целуларни</a:t>
            </a:r>
            <a:r>
              <a:rPr lang="en-US" sz="4800" dirty="0" smtClean="0"/>
              <a:t> </a:t>
            </a:r>
            <a:r>
              <a:rPr lang="sr-Cyrl-CS" sz="4800" dirty="0" smtClean="0"/>
              <a:t>и</a:t>
            </a:r>
            <a:r>
              <a:rPr lang="en-US" sz="4800" dirty="0" smtClean="0"/>
              <a:t> </a:t>
            </a:r>
            <a:r>
              <a:rPr lang="sr-Cyrl-CS" sz="4800" dirty="0" smtClean="0"/>
              <a:t>хуморални</a:t>
            </a:r>
            <a:r>
              <a:rPr lang="en-US" sz="4800" dirty="0" smtClean="0"/>
              <a:t> </a:t>
            </a:r>
            <a:r>
              <a:rPr lang="sr-Cyrl-CS" sz="4800" dirty="0" smtClean="0"/>
              <a:t>имунитет</a:t>
            </a:r>
            <a:r>
              <a:rPr lang="en-US" sz="4800" dirty="0" smtClean="0"/>
              <a:t>.</a:t>
            </a:r>
            <a:endParaRPr lang="en-US" sz="4800" dirty="0" smtClean="0"/>
          </a:p>
          <a:p>
            <a:pPr>
              <a:buNone/>
            </a:pPr>
            <a:r>
              <a:rPr lang="sr-Cyrl-CS" sz="4800" dirty="0" smtClean="0"/>
              <a:t>Ефекат</a:t>
            </a:r>
            <a:r>
              <a:rPr lang="pl-PL" sz="4800" dirty="0" smtClean="0"/>
              <a:t> </a:t>
            </a:r>
            <a:r>
              <a:rPr lang="sr-Cyrl-CS" sz="4800" dirty="0" smtClean="0"/>
              <a:t>ласера</a:t>
            </a:r>
            <a:r>
              <a:rPr lang="pl-PL" sz="4800" dirty="0" smtClean="0"/>
              <a:t> </a:t>
            </a:r>
            <a:r>
              <a:rPr lang="sr-Cyrl-CS" sz="4800" dirty="0" smtClean="0"/>
              <a:t>на</a:t>
            </a:r>
            <a:r>
              <a:rPr lang="pl-PL" sz="4800" dirty="0" smtClean="0"/>
              <a:t> </a:t>
            </a:r>
            <a:r>
              <a:rPr lang="sr-Cyrl-CS" sz="4800" dirty="0" smtClean="0"/>
              <a:t>запаљење</a:t>
            </a:r>
            <a:r>
              <a:rPr lang="pl-PL" sz="4800" dirty="0" smtClean="0"/>
              <a:t> </a:t>
            </a:r>
            <a:r>
              <a:rPr lang="sr-Cyrl-CS" sz="4800" dirty="0" smtClean="0"/>
              <a:t>састоји</a:t>
            </a:r>
            <a:r>
              <a:rPr lang="pl-PL" sz="4800" dirty="0" smtClean="0"/>
              <a:t> </a:t>
            </a:r>
            <a:r>
              <a:rPr lang="sr-Cyrl-CS" sz="4800" dirty="0" smtClean="0"/>
              <a:t>се</a:t>
            </a:r>
            <a:r>
              <a:rPr lang="pl-PL" sz="4800" dirty="0" smtClean="0"/>
              <a:t> </a:t>
            </a:r>
            <a:r>
              <a:rPr lang="sr-Cyrl-CS" sz="4800" dirty="0" smtClean="0"/>
              <a:t>и</a:t>
            </a:r>
            <a:r>
              <a:rPr lang="pl-PL" sz="4800" dirty="0" smtClean="0"/>
              <a:t> </a:t>
            </a:r>
            <a:r>
              <a:rPr lang="sr-Cyrl-CS" sz="4800" dirty="0" smtClean="0"/>
              <a:t>у стимулацији</a:t>
            </a:r>
            <a:r>
              <a:rPr lang="en-US" sz="4800" dirty="0" smtClean="0"/>
              <a:t> </a:t>
            </a:r>
            <a:r>
              <a:rPr lang="sr-Cyrl-CS" sz="4800" dirty="0" smtClean="0"/>
              <a:t>неспецифичне</a:t>
            </a:r>
            <a:r>
              <a:rPr lang="en-US" sz="4800" dirty="0" smtClean="0"/>
              <a:t> </a:t>
            </a:r>
            <a:r>
              <a:rPr lang="sr-Cyrl-CS" sz="4800" dirty="0" smtClean="0"/>
              <a:t>хуморалне</a:t>
            </a:r>
            <a:r>
              <a:rPr lang="en-US" sz="4800" dirty="0" smtClean="0"/>
              <a:t> </a:t>
            </a:r>
            <a:r>
              <a:rPr lang="sr-Cyrl-CS" sz="4800" dirty="0" smtClean="0"/>
              <a:t>одбране</a:t>
            </a:r>
            <a:r>
              <a:rPr lang="en-US" sz="4800" dirty="0" smtClean="0"/>
              <a:t> </a:t>
            </a:r>
            <a:r>
              <a:rPr lang="sr-Cyrl-CS" sz="4800" dirty="0" smtClean="0"/>
              <a:t>и порасту</a:t>
            </a:r>
            <a:r>
              <a:rPr lang="en-US" sz="4800" dirty="0" smtClean="0"/>
              <a:t> </a:t>
            </a:r>
            <a:r>
              <a:rPr lang="sr-Cyrl-CS" sz="4800" dirty="0" smtClean="0"/>
              <a:t>синтезе</a:t>
            </a:r>
            <a:r>
              <a:rPr lang="en-US" sz="4800" dirty="0" smtClean="0"/>
              <a:t> </a:t>
            </a:r>
            <a:r>
              <a:rPr lang="sr-Cyrl-CS" sz="4800" dirty="0" smtClean="0"/>
              <a:t>комплемената</a:t>
            </a:r>
            <a:r>
              <a:rPr lang="en-US" sz="4800" dirty="0" smtClean="0"/>
              <a:t>, </a:t>
            </a:r>
            <a:r>
              <a:rPr lang="sr-Cyrl-CS" sz="4800" dirty="0" smtClean="0"/>
              <a:t>лизозома</a:t>
            </a:r>
            <a:r>
              <a:rPr lang="en-US" sz="4800" dirty="0" smtClean="0"/>
              <a:t> </a:t>
            </a:r>
            <a:r>
              <a:rPr lang="sr-Cyrl-CS" sz="4800" dirty="0" smtClean="0"/>
              <a:t>и</a:t>
            </a:r>
            <a:r>
              <a:rPr lang="en-US" sz="4800" dirty="0" smtClean="0"/>
              <a:t> </a:t>
            </a:r>
            <a:r>
              <a:rPr lang="sr-Cyrl-CS" sz="4800" dirty="0" smtClean="0"/>
              <a:t>интерферона</a:t>
            </a:r>
            <a:r>
              <a:rPr lang="en-US" sz="4800" dirty="0" smtClean="0"/>
              <a:t>. </a:t>
            </a:r>
            <a:r>
              <a:rPr lang="sr-Cyrl-CS" sz="4800" dirty="0" smtClean="0"/>
              <a:t>Исто</a:t>
            </a:r>
            <a:r>
              <a:rPr lang="en-US" sz="4800" dirty="0" smtClean="0"/>
              <a:t> </a:t>
            </a:r>
            <a:r>
              <a:rPr lang="sr-Cyrl-CS" sz="4800" dirty="0" smtClean="0"/>
              <a:t>тако</a:t>
            </a:r>
            <a:r>
              <a:rPr lang="en-US" sz="4800" dirty="0" smtClean="0"/>
              <a:t>, </a:t>
            </a:r>
            <a:r>
              <a:rPr lang="sr-Cyrl-CS" sz="4800" dirty="0" smtClean="0"/>
              <a:t>стимулацијом</a:t>
            </a:r>
            <a:r>
              <a:rPr lang="sr-Cyrl-CS" sz="4800" dirty="0" smtClean="0"/>
              <a:t> </a:t>
            </a:r>
            <a:r>
              <a:rPr lang="sr-Cyrl-CS" sz="4800" dirty="0" smtClean="0"/>
              <a:t>макрофагалног система</a:t>
            </a:r>
            <a:r>
              <a:rPr lang="en-US" sz="4800" dirty="0" smtClean="0"/>
              <a:t> </a:t>
            </a:r>
            <a:r>
              <a:rPr lang="sr-Cyrl-CS" sz="4800" dirty="0" smtClean="0"/>
              <a:t>активира</a:t>
            </a:r>
            <a:r>
              <a:rPr lang="en-US" sz="4800" dirty="0" smtClean="0"/>
              <a:t> </a:t>
            </a:r>
            <a:r>
              <a:rPr lang="sr-Cyrl-CS" sz="4800" dirty="0" smtClean="0"/>
              <a:t>се</a:t>
            </a:r>
            <a:r>
              <a:rPr lang="en-US" sz="4800" dirty="0" smtClean="0"/>
              <a:t> </a:t>
            </a:r>
            <a:r>
              <a:rPr lang="sr-Cyrl-CS" sz="4800" dirty="0" smtClean="0"/>
              <a:t>и</a:t>
            </a:r>
            <a:r>
              <a:rPr lang="en-US" sz="4800" dirty="0" smtClean="0"/>
              <a:t> </a:t>
            </a:r>
            <a:r>
              <a:rPr lang="sr-Cyrl-CS" sz="4800" dirty="0" smtClean="0"/>
              <a:t>имунокомпетентни</a:t>
            </a:r>
            <a:r>
              <a:rPr lang="en-US" sz="4800" dirty="0" smtClean="0"/>
              <a:t> </a:t>
            </a:r>
            <a:r>
              <a:rPr lang="sr-Cyrl-CS" sz="4800" dirty="0" smtClean="0"/>
              <a:t>систем </a:t>
            </a:r>
            <a:r>
              <a:rPr lang="en-US" sz="4800" dirty="0" smtClean="0"/>
              <a:t>(</a:t>
            </a:r>
            <a:r>
              <a:rPr lang="sr-Cyrl-CS" sz="4800" dirty="0" smtClean="0"/>
              <a:t>Т</a:t>
            </a:r>
            <a:r>
              <a:rPr lang="en-US" sz="4800" dirty="0" smtClean="0"/>
              <a:t> </a:t>
            </a:r>
            <a:r>
              <a:rPr lang="sr-Cyrl-CS" sz="4800" dirty="0" smtClean="0"/>
              <a:t>и</a:t>
            </a:r>
            <a:r>
              <a:rPr lang="en-US" sz="4800" dirty="0" smtClean="0"/>
              <a:t> </a:t>
            </a:r>
            <a:r>
              <a:rPr lang="sr-Cyrl-CS" sz="4800" dirty="0" smtClean="0"/>
              <a:t>Б</a:t>
            </a:r>
            <a:r>
              <a:rPr lang="en-US" sz="4800" dirty="0" smtClean="0"/>
              <a:t> </a:t>
            </a:r>
            <a:r>
              <a:rPr lang="sr-Cyrl-CS" sz="4800" dirty="0" smtClean="0"/>
              <a:t>лимфоцити</a:t>
            </a:r>
            <a:r>
              <a:rPr lang="en-US" sz="4800" dirty="0" smtClean="0"/>
              <a:t>) </a:t>
            </a:r>
            <a:r>
              <a:rPr lang="sr-Cyrl-CS" sz="4800" dirty="0" smtClean="0"/>
              <a:t>са</a:t>
            </a:r>
            <a:r>
              <a:rPr lang="en-US" sz="4800" dirty="0" smtClean="0"/>
              <a:t> </a:t>
            </a:r>
            <a:r>
              <a:rPr lang="sr-Cyrl-CS" sz="4800" dirty="0" smtClean="0"/>
              <a:t>којим</a:t>
            </a:r>
            <a:r>
              <a:rPr lang="en-US" sz="4800" dirty="0" smtClean="0"/>
              <a:t> </a:t>
            </a:r>
            <a:r>
              <a:rPr lang="sr-Cyrl-CS" sz="4800" dirty="0" smtClean="0"/>
              <a:t>наступа</a:t>
            </a:r>
            <a:r>
              <a:rPr lang="en-US" sz="4800" dirty="0" smtClean="0"/>
              <a:t> </a:t>
            </a:r>
            <a:r>
              <a:rPr lang="sr-Cyrl-CS" sz="4800" dirty="0" smtClean="0"/>
              <a:t>специфична имунолошка</a:t>
            </a:r>
            <a:r>
              <a:rPr lang="en-US" sz="4800" dirty="0" smtClean="0"/>
              <a:t> </a:t>
            </a:r>
            <a:r>
              <a:rPr lang="sr-Cyrl-CS" sz="4800" dirty="0" smtClean="0"/>
              <a:t>одбрана</a:t>
            </a:r>
            <a:r>
              <a:rPr lang="en-US" sz="4800" dirty="0" smtClean="0"/>
              <a:t>.</a:t>
            </a:r>
            <a:endParaRPr lang="en-US" sz="4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en-US" b="1" dirty="0" smtClean="0">
                <a:solidFill>
                  <a:srgbClr val="F0000C"/>
                </a:solidFill>
              </a:rPr>
              <a:t>L</a:t>
            </a:r>
            <a:r>
              <a:rPr lang="sr-Latn-CS" altLang="en-US" dirty="0" smtClean="0"/>
              <a:t>ight </a:t>
            </a:r>
            <a:r>
              <a:rPr lang="sr-Latn-CS" altLang="en-US" b="1" dirty="0" smtClean="0">
                <a:solidFill>
                  <a:srgbClr val="F0000C"/>
                </a:solidFill>
              </a:rPr>
              <a:t>A</a:t>
            </a:r>
            <a:r>
              <a:rPr lang="sr-Latn-CS" altLang="en-US" dirty="0" smtClean="0"/>
              <a:t>mplification by </a:t>
            </a:r>
            <a:r>
              <a:rPr lang="sr-Latn-CS" altLang="en-US" b="1" dirty="0" smtClean="0">
                <a:solidFill>
                  <a:srgbClr val="F0000C"/>
                </a:solidFill>
              </a:rPr>
              <a:t>S</a:t>
            </a:r>
            <a:r>
              <a:rPr lang="sr-Latn-CS" altLang="en-US" dirty="0" smtClean="0"/>
              <a:t>timulated </a:t>
            </a:r>
            <a:r>
              <a:rPr lang="sr-Latn-CS" altLang="en-US" b="1" dirty="0" smtClean="0">
                <a:solidFill>
                  <a:srgbClr val="F0000C"/>
                </a:solidFill>
              </a:rPr>
              <a:t>E</a:t>
            </a:r>
            <a:r>
              <a:rPr lang="sr-Latn-CS" altLang="en-US" dirty="0" smtClean="0"/>
              <a:t>mission of </a:t>
            </a:r>
            <a:r>
              <a:rPr lang="sr-Latn-CS" altLang="en-US" b="1" dirty="0" smtClean="0">
                <a:solidFill>
                  <a:srgbClr val="F0000C"/>
                </a:solidFill>
              </a:rPr>
              <a:t>R</a:t>
            </a:r>
            <a:r>
              <a:rPr lang="sr-Latn-CS" altLang="en-US" dirty="0" smtClean="0"/>
              <a:t>adiation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 </a:t>
            </a:r>
            <a:r>
              <a:rPr lang="ru-RU" altLang="en-US" dirty="0" smtClean="0"/>
              <a:t>Извор веома усмереног снопа кохерентне монохроматске светлости</a:t>
            </a:r>
          </a:p>
          <a:p>
            <a:endParaRPr lang="ru-RU" altLang="en-US" dirty="0" smtClean="0"/>
          </a:p>
          <a:p>
            <a:r>
              <a:rPr lang="ru-RU" altLang="en-US" dirty="0" smtClean="0"/>
              <a:t>Спонтана и стимулисана зрачења</a:t>
            </a:r>
            <a:endParaRPr lang="en-US" alt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Терапијски ефекти ласера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CS" b="1" dirty="0" smtClean="0"/>
              <a:t>Антиедематозни</a:t>
            </a:r>
            <a:r>
              <a:rPr lang="en-US" b="1" dirty="0" smtClean="0"/>
              <a:t> </a:t>
            </a:r>
            <a:r>
              <a:rPr lang="sr-Cyrl-CS" b="1" dirty="0" smtClean="0"/>
              <a:t>ефекат</a:t>
            </a:r>
            <a:r>
              <a:rPr lang="en-US" b="1" dirty="0" smtClean="0"/>
              <a:t> </a:t>
            </a:r>
            <a:endParaRPr lang="sr-Cyrl-CS" b="1" dirty="0" smtClean="0"/>
          </a:p>
          <a:p>
            <a:pPr>
              <a:buNone/>
            </a:pPr>
            <a:r>
              <a:rPr lang="en-US" b="1" dirty="0" smtClean="0"/>
              <a:t> </a:t>
            </a:r>
            <a:r>
              <a:rPr lang="sr-Cyrl-CS" dirty="0" smtClean="0"/>
              <a:t>убрзава</a:t>
            </a:r>
            <a:r>
              <a:rPr lang="en-US" dirty="0" smtClean="0"/>
              <a:t> </a:t>
            </a:r>
            <a:r>
              <a:rPr lang="sr-Cyrl-CS" dirty="0" smtClean="0"/>
              <a:t>регенерацију лимфних</a:t>
            </a:r>
            <a:r>
              <a:rPr lang="sv-SE" dirty="0" smtClean="0"/>
              <a:t> </a:t>
            </a:r>
            <a:r>
              <a:rPr lang="sr-Cyrl-CS" dirty="0" smtClean="0"/>
              <a:t>и</a:t>
            </a:r>
            <a:r>
              <a:rPr lang="sv-SE" dirty="0" smtClean="0"/>
              <a:t> </a:t>
            </a:r>
            <a:r>
              <a:rPr lang="sr-Cyrl-CS" dirty="0" smtClean="0"/>
              <a:t>венских</a:t>
            </a:r>
            <a:r>
              <a:rPr lang="sv-SE" dirty="0" smtClean="0"/>
              <a:t> </a:t>
            </a:r>
            <a:r>
              <a:rPr lang="sr-Cyrl-CS" dirty="0" smtClean="0"/>
              <a:t>судова</a:t>
            </a:r>
            <a:r>
              <a:rPr lang="sv-SE" dirty="0" smtClean="0"/>
              <a:t> </a:t>
            </a:r>
            <a:r>
              <a:rPr lang="sr-Cyrl-CS" dirty="0" smtClean="0"/>
              <a:t>и</a:t>
            </a:r>
            <a:r>
              <a:rPr lang="sv-SE" dirty="0" smtClean="0"/>
              <a:t> </a:t>
            </a:r>
            <a:r>
              <a:rPr lang="sr-Cyrl-CS" dirty="0" smtClean="0"/>
              <a:t>смањује</a:t>
            </a:r>
            <a:r>
              <a:rPr lang="sv-SE" dirty="0" smtClean="0"/>
              <a:t> </a:t>
            </a:r>
            <a:r>
              <a:rPr lang="sr-Cyrl-CS" dirty="0" smtClean="0"/>
              <a:t>интракапиларни притисак</a:t>
            </a:r>
            <a:r>
              <a:rPr lang="en-US" dirty="0" smtClean="0"/>
              <a:t>, </a:t>
            </a:r>
            <a:r>
              <a:rPr lang="sr-Cyrl-CS" dirty="0" smtClean="0"/>
              <a:t>изазивајући</a:t>
            </a:r>
            <a:r>
              <a:rPr lang="en-US" dirty="0" smtClean="0"/>
              <a:t> </a:t>
            </a:r>
            <a:r>
              <a:rPr lang="sr-Cyrl-CS" dirty="0" smtClean="0"/>
              <a:t>бржу</a:t>
            </a:r>
            <a:r>
              <a:rPr lang="en-US" dirty="0" smtClean="0"/>
              <a:t> </a:t>
            </a:r>
            <a:r>
              <a:rPr lang="sr-Cyrl-CS" dirty="0" smtClean="0"/>
              <a:t>елиминацију</a:t>
            </a:r>
            <a:r>
              <a:rPr lang="en-US" dirty="0" smtClean="0"/>
              <a:t> </a:t>
            </a:r>
            <a:r>
              <a:rPr lang="sr-Cyrl-CS" dirty="0" smtClean="0"/>
              <a:t>изливене</a:t>
            </a:r>
            <a:r>
              <a:rPr lang="en-US" dirty="0" smtClean="0"/>
              <a:t> </a:t>
            </a:r>
            <a:r>
              <a:rPr lang="sr-Cyrl-CS" dirty="0" smtClean="0"/>
              <a:t>течности</a:t>
            </a:r>
            <a:endParaRPr lang="en-US" dirty="0" smtClean="0"/>
          </a:p>
          <a:p>
            <a:r>
              <a:rPr lang="sr-Cyrl-CS" b="1" dirty="0" smtClean="0"/>
              <a:t>Биостимулативни</a:t>
            </a:r>
            <a:r>
              <a:rPr lang="en-US" b="1" dirty="0" smtClean="0"/>
              <a:t> </a:t>
            </a:r>
            <a:r>
              <a:rPr lang="sr-Cyrl-CS" b="1" dirty="0" smtClean="0"/>
              <a:t>ефекат</a:t>
            </a:r>
            <a:r>
              <a:rPr lang="en-US" b="1" dirty="0" smtClean="0"/>
              <a:t> </a:t>
            </a:r>
            <a:endParaRPr lang="sr-Cyrl-CS" b="1" dirty="0" smtClean="0"/>
          </a:p>
          <a:p>
            <a:pPr>
              <a:buNone/>
            </a:pPr>
            <a:r>
              <a:rPr lang="sr-Cyrl-CS" dirty="0" smtClean="0"/>
              <a:t>стимулише</a:t>
            </a:r>
            <a:r>
              <a:rPr lang="en-US" dirty="0" smtClean="0"/>
              <a:t> </a:t>
            </a:r>
            <a:r>
              <a:rPr lang="sr-Cyrl-CS" dirty="0" smtClean="0"/>
              <a:t>раст</a:t>
            </a:r>
            <a:r>
              <a:rPr lang="en-US" dirty="0" smtClean="0"/>
              <a:t> </a:t>
            </a:r>
            <a:r>
              <a:rPr lang="sr-Cyrl-CS" dirty="0" smtClean="0"/>
              <a:t>и репродукцију</a:t>
            </a:r>
            <a:r>
              <a:rPr lang="en-US" dirty="0" smtClean="0"/>
              <a:t> </a:t>
            </a:r>
            <a:r>
              <a:rPr lang="sr-Cyrl-CS" dirty="0" smtClean="0"/>
              <a:t>фибробласта</a:t>
            </a:r>
            <a:r>
              <a:rPr lang="en-US" dirty="0" smtClean="0"/>
              <a:t> 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sr-Cyrl-CS" dirty="0" smtClean="0"/>
              <a:t>остеобласта</a:t>
            </a:r>
            <a:r>
              <a:rPr lang="en-US" dirty="0" smtClean="0"/>
              <a:t>, </a:t>
            </a:r>
            <a:r>
              <a:rPr lang="sr-Cyrl-CS" dirty="0" smtClean="0"/>
              <a:t>синтезу колагених</a:t>
            </a:r>
            <a:r>
              <a:rPr lang="en-US" dirty="0" smtClean="0"/>
              <a:t> </a:t>
            </a:r>
            <a:r>
              <a:rPr lang="sr-Cyrl-CS" dirty="0" smtClean="0"/>
              <a:t>влакана</a:t>
            </a:r>
            <a:r>
              <a:rPr lang="en-US" dirty="0" smtClean="0"/>
              <a:t>, </a:t>
            </a:r>
            <a:r>
              <a:rPr lang="sr-Cyrl-CS" dirty="0" smtClean="0"/>
              <a:t>регенерацију</a:t>
            </a:r>
            <a:r>
              <a:rPr lang="en-US" dirty="0" smtClean="0"/>
              <a:t> </a:t>
            </a:r>
            <a:r>
              <a:rPr lang="sr-Cyrl-CS" dirty="0" smtClean="0"/>
              <a:t>нервних</a:t>
            </a:r>
            <a:r>
              <a:rPr lang="en-US" dirty="0" smtClean="0"/>
              <a:t>, </a:t>
            </a:r>
            <a:r>
              <a:rPr lang="sr-Cyrl-CS" dirty="0" smtClean="0"/>
              <a:t>ендотелних и</a:t>
            </a:r>
            <a:r>
              <a:rPr lang="en-US" dirty="0" smtClean="0"/>
              <a:t> </a:t>
            </a:r>
            <a:r>
              <a:rPr lang="sr-Cyrl-CS" dirty="0" smtClean="0"/>
              <a:t>епителних</a:t>
            </a:r>
            <a:r>
              <a:rPr lang="en-US" dirty="0" smtClean="0"/>
              <a:t> </a:t>
            </a:r>
            <a:r>
              <a:rPr lang="sr-Cyrl-CS" dirty="0" smtClean="0"/>
              <a:t>ћелија</a:t>
            </a:r>
            <a:r>
              <a:rPr lang="en-US" dirty="0" smtClean="0"/>
              <a:t>, </a:t>
            </a:r>
            <a:r>
              <a:rPr lang="sr-Cyrl-CS" dirty="0" smtClean="0"/>
              <a:t>митотску</a:t>
            </a:r>
            <a:r>
              <a:rPr lang="en-US" dirty="0" smtClean="0"/>
              <a:t> </a:t>
            </a:r>
            <a:r>
              <a:rPr lang="sr-Cyrl-CS" dirty="0" smtClean="0"/>
              <a:t>активност</a:t>
            </a:r>
            <a:r>
              <a:rPr lang="en-US" dirty="0" smtClean="0"/>
              <a:t> </a:t>
            </a:r>
            <a:r>
              <a:rPr lang="sr-Cyrl-CS" dirty="0" smtClean="0"/>
              <a:t>макрофага,и</a:t>
            </a:r>
            <a:r>
              <a:rPr lang="en-US" dirty="0" smtClean="0"/>
              <a:t> </a:t>
            </a:r>
            <a:r>
              <a:rPr lang="sr-Cyrl-CS" dirty="0" smtClean="0"/>
              <a:t>ензимску</a:t>
            </a:r>
            <a:r>
              <a:rPr lang="en-US" dirty="0" smtClean="0"/>
              <a:t> </a:t>
            </a:r>
            <a:r>
              <a:rPr lang="sr-Cyrl-CS" dirty="0" smtClean="0"/>
              <a:t>активност</a:t>
            </a:r>
            <a:r>
              <a:rPr lang="en-US" dirty="0" smtClean="0"/>
              <a:t> </a:t>
            </a:r>
            <a:r>
              <a:rPr lang="sr-Cyrl-CS" dirty="0" smtClean="0"/>
              <a:t>ћелија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sr-Cyrl-CS" altLang="en-US" dirty="0" smtClean="0"/>
              <a:t>нормализује ћелијски метаболизам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dirty="0" err="1" smtClean="0"/>
              <a:t>убрзава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ћелијску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деобу</a:t>
            </a:r>
            <a:r>
              <a:rPr lang="en-US" altLang="en-US" dirty="0" smtClean="0"/>
              <a:t>  и </a:t>
            </a:r>
            <a:r>
              <a:rPr lang="en-US" altLang="en-US" dirty="0" err="1" smtClean="0"/>
              <a:t>синтезу</a:t>
            </a:r>
            <a:r>
              <a:rPr lang="en-US" altLang="en-US" dirty="0" smtClean="0"/>
              <a:t> ДНК и РНК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dirty="0" err="1" smtClean="0"/>
              <a:t>повећава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број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колагених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влакана</a:t>
            </a:r>
            <a:r>
              <a:rPr lang="en-US" altLang="en-US" dirty="0" smtClean="0"/>
              <a:t> и </a:t>
            </a:r>
            <a:r>
              <a:rPr lang="en-US" altLang="en-US" dirty="0" err="1" smtClean="0"/>
              <a:t>синтезу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колагена</a:t>
            </a:r>
            <a:endParaRPr lang="en-US" altLang="en-US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dirty="0" err="1" smtClean="0"/>
              <a:t>повећава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синтезу</a:t>
            </a:r>
            <a:r>
              <a:rPr lang="en-US" altLang="en-US" dirty="0" smtClean="0"/>
              <a:t> АТП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dirty="0" err="1" smtClean="0"/>
              <a:t>убрзава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размену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кроз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ћелијску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мембрану</a:t>
            </a:r>
            <a:endParaRPr lang="en-US" altLang="en-US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dirty="0" err="1" smtClean="0"/>
              <a:t>мења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дејство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ензима</a:t>
            </a:r>
            <a:r>
              <a:rPr lang="en-US" altLang="en-US" dirty="0" smtClean="0"/>
              <a:t> у </a:t>
            </a:r>
            <a:r>
              <a:rPr lang="en-US" altLang="en-US" dirty="0" err="1" smtClean="0"/>
              <a:t>базалном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слоју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епитела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x-none" b="1"/>
              <a:t/>
            </a:r>
            <a:br>
              <a:rPr lang="x-none" b="1"/>
            </a:br>
            <a:r>
              <a:rPr lang="x-none" smtClean="0"/>
              <a:t> </a:t>
            </a:r>
            <a:r>
              <a:rPr lang="x-none"/>
              <a:t/>
            </a:r>
            <a:br>
              <a:rPr lang="x-none"/>
            </a:br>
            <a:r>
              <a:rPr lang="sr-Cyrl-CS" dirty="0" smtClean="0"/>
              <a:t/>
            </a:r>
            <a:br>
              <a:rPr lang="sr-Cyrl-CS" dirty="0" smtClean="0"/>
            </a:br>
            <a:r>
              <a:rPr lang="x-none" smtClean="0"/>
              <a:t>Аналгетско</a:t>
            </a:r>
            <a:r>
              <a:rPr lang="sr-Cyrl-CS" dirty="0" smtClean="0"/>
              <a:t> дејство ласера</a:t>
            </a:r>
            <a:r>
              <a:rPr lang="x-none" b="1" smtClean="0"/>
              <a:t/>
            </a:r>
            <a:br>
              <a:rPr lang="x-none" b="1" smtClean="0"/>
            </a:br>
            <a:r>
              <a:rPr lang="sr-Cyrl-CS" dirty="0"/>
              <a:t/>
            </a:r>
            <a:br>
              <a:rPr lang="sr-Cyrl-CS" dirty="0"/>
            </a:br>
            <a:r>
              <a:rPr lang="x-none"/>
              <a:t/>
            </a:r>
            <a:br>
              <a:rPr lang="x-none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§"/>
              <a:defRPr/>
            </a:pPr>
            <a:r>
              <a:rPr lang="x-none" smtClean="0"/>
              <a:t>стумулише </a:t>
            </a:r>
            <a:r>
              <a:rPr lang="x-none"/>
              <a:t>“брза” бета-А влакна (</a:t>
            </a:r>
            <a:r>
              <a:rPr lang="en-US" dirty="0"/>
              <a:t>Gate control</a:t>
            </a:r>
            <a:r>
              <a:rPr lang="x-none"/>
              <a:t>)</a:t>
            </a:r>
            <a:endParaRPr lang="sr-Cyrl-CS" dirty="0"/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sr-Cyrl-CS" dirty="0"/>
              <a:t>б</a:t>
            </a:r>
            <a:r>
              <a:rPr lang="sr-Cyrl-CS" dirty="0" smtClean="0"/>
              <a:t>локира </a:t>
            </a:r>
            <a:r>
              <a:rPr lang="sr-Cyrl-CS" dirty="0"/>
              <a:t>пренос кроз </a:t>
            </a:r>
            <a:r>
              <a:rPr lang="sr-Latn-CS" dirty="0"/>
              <a:t>C </a:t>
            </a:r>
            <a:r>
              <a:rPr lang="sr-Cyrl-CS" dirty="0"/>
              <a:t>аферентна влакна</a:t>
            </a:r>
            <a:r>
              <a:rPr lang="x-none"/>
              <a:t> 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x-none"/>
              <a:t>стимулише продукцију бета-ендорфирина</a:t>
            </a:r>
            <a:endParaRPr lang="sr-Cyrl-CS" dirty="0"/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sr-Cyrl-CS" dirty="0"/>
              <a:t>снижава брадикинин</a:t>
            </a:r>
            <a:endParaRPr lang="x-none"/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Антиинфламаторно дејтво ласера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§"/>
              <a:defRPr/>
            </a:pPr>
            <a:endParaRPr lang="ru-RU" sz="2200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endParaRPr lang="ru-RU" sz="2200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ru-RU" dirty="0" smtClean="0"/>
              <a:t>смањује </a:t>
            </a:r>
            <a:r>
              <a:rPr lang="ru-RU" dirty="0"/>
              <a:t>лучење простагландина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ru-RU" dirty="0"/>
              <a:t>побољшава фагоцитозу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ru-RU" dirty="0"/>
              <a:t>мења интерлеукине </a:t>
            </a:r>
            <a:endParaRPr lang="ru-RU" dirty="0" smtClean="0"/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ru-RU" dirty="0" smtClean="0"/>
              <a:t>мења хистамин</a:t>
            </a:r>
            <a:endParaRPr lang="ru-RU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Имунолошко дејство ласера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endParaRPr lang="ru-RU" b="1" dirty="0"/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ru-RU" dirty="0" smtClean="0"/>
              <a:t>врши супресију </a:t>
            </a:r>
            <a:r>
              <a:rPr lang="ru-RU" dirty="0"/>
              <a:t>Т и Б </a:t>
            </a:r>
            <a:r>
              <a:rPr lang="ru-RU" dirty="0" smtClean="0"/>
              <a:t>лимфоцита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sr-Cyrl-CS" dirty="0" smtClean="0"/>
              <a:t>стимулише</a:t>
            </a:r>
            <a:r>
              <a:rPr lang="en-US" dirty="0" smtClean="0"/>
              <a:t> </a:t>
            </a:r>
            <a:r>
              <a:rPr lang="sr-Cyrl-CS" dirty="0" smtClean="0"/>
              <a:t>целуларни</a:t>
            </a:r>
            <a:r>
              <a:rPr lang="en-US" dirty="0" smtClean="0"/>
              <a:t> 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sr-Cyrl-CS" dirty="0" smtClean="0"/>
              <a:t>хуморални</a:t>
            </a:r>
            <a:r>
              <a:rPr lang="en-US" dirty="0" smtClean="0"/>
              <a:t> </a:t>
            </a:r>
            <a:r>
              <a:rPr lang="sr-Cyrl-CS" dirty="0" smtClean="0"/>
              <a:t>имунитет</a:t>
            </a:r>
            <a:endParaRPr lang="ru-RU" dirty="0"/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ru-RU" dirty="0"/>
              <a:t>продужено преживљавање трансплатата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Клинички ефекти ласеротерапије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Смањење запаљења (антиинфламаторно)</a:t>
            </a:r>
          </a:p>
          <a:p>
            <a:r>
              <a:rPr lang="sr-Cyrl-CS" dirty="0" smtClean="0"/>
              <a:t>Побољшање циркулације и неоангиогенеза</a:t>
            </a:r>
          </a:p>
          <a:p>
            <a:r>
              <a:rPr lang="sr-Cyrl-CS" dirty="0" smtClean="0"/>
              <a:t>Побољшање лимфотока (антиедематозно)</a:t>
            </a:r>
          </a:p>
          <a:p>
            <a:r>
              <a:rPr lang="sr-Cyrl-CS" dirty="0" smtClean="0"/>
              <a:t>Побољшање функције везивног ткива и убрзано зарастање рана (трофичко)</a:t>
            </a:r>
          </a:p>
          <a:p>
            <a:r>
              <a:rPr lang="sr-Cyrl-CS" dirty="0" smtClean="0"/>
              <a:t>Смањење бола (аналгетско)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Методика примене ласера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0"/>
              </a:spcBef>
            </a:pPr>
            <a:r>
              <a:rPr lang="ru-RU" altLang="en-US" dirty="0" smtClean="0"/>
              <a:t>Скенирајући – на већу површину,15-30 </a:t>
            </a:r>
            <a:r>
              <a:rPr lang="en-US" altLang="en-US" dirty="0" smtClean="0"/>
              <a:t>min</a:t>
            </a:r>
            <a:endParaRPr lang="ru-RU" altLang="en-US" dirty="0" smtClean="0"/>
          </a:p>
          <a:p>
            <a:pPr>
              <a:spcBef>
                <a:spcPts val="3000"/>
              </a:spcBef>
            </a:pPr>
            <a:r>
              <a:rPr lang="en-US" altLang="en-US" dirty="0" smtClean="0"/>
              <a:t>Hand grip </a:t>
            </a:r>
            <a:r>
              <a:rPr lang="ru-RU" altLang="en-US" dirty="0" smtClean="0"/>
              <a:t>-</a:t>
            </a:r>
            <a:r>
              <a:rPr lang="en-US" altLang="en-US" dirty="0" smtClean="0"/>
              <a:t> </a:t>
            </a:r>
            <a:r>
              <a:rPr lang="ru-RU" altLang="en-US" dirty="0" smtClean="0"/>
              <a:t>на </a:t>
            </a:r>
            <a:r>
              <a:rPr lang="en-US" altLang="en-US" dirty="0" smtClean="0"/>
              <a:t>trigger</a:t>
            </a:r>
            <a:r>
              <a:rPr lang="ru-RU" altLang="en-US" dirty="0" smtClean="0"/>
              <a:t> тачке</a:t>
            </a:r>
          </a:p>
          <a:p>
            <a:pPr>
              <a:spcBef>
                <a:spcPts val="3000"/>
              </a:spcBef>
            </a:pPr>
            <a:r>
              <a:rPr lang="ru-RU" altLang="en-US" dirty="0" smtClean="0"/>
              <a:t>Ласеропунктура -на акупунктурне тачке</a:t>
            </a:r>
            <a:endParaRPr lang="en-US" alt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Дозирање ласеротерапије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  <a:defRPr/>
            </a:pPr>
            <a:r>
              <a:rPr lang="x-none" sz="4000"/>
              <a:t>Фреквенција: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x-none"/>
              <a:t>1 - 10 Hz спа</a:t>
            </a:r>
            <a:r>
              <a:rPr lang="sr-Cyrl-CS" dirty="0"/>
              <a:t>змолит</a:t>
            </a:r>
            <a:r>
              <a:rPr lang="x-none"/>
              <a:t>ички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x-none"/>
              <a:t>10 - 60 Hz аналгетски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x-none"/>
              <a:t>100 - 600 Hz трофични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x-none"/>
              <a:t>преко 1000 Hz антинфламаторни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x-none"/>
          </a:p>
          <a:p>
            <a:pPr>
              <a:buNone/>
              <a:defRPr/>
            </a:pPr>
            <a:r>
              <a:rPr lang="x-none" sz="4000"/>
              <a:t>Снага: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x-none"/>
              <a:t>5 - 10 m</a:t>
            </a:r>
            <a:r>
              <a:rPr lang="en-US" dirty="0"/>
              <a:t>W </a:t>
            </a:r>
            <a:r>
              <a:rPr lang="x-none"/>
              <a:t>акупунктурно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x-none"/>
              <a:t>50 - 70 m</a:t>
            </a:r>
            <a:r>
              <a:rPr lang="en-US" dirty="0"/>
              <a:t>W </a:t>
            </a:r>
            <a:r>
              <a:rPr lang="x-none"/>
              <a:t>скенирајући</a:t>
            </a:r>
          </a:p>
          <a:p>
            <a:pPr>
              <a:defRPr/>
            </a:pPr>
            <a:endParaRPr lang="x-none"/>
          </a:p>
          <a:p>
            <a:pPr>
              <a:buNone/>
              <a:defRPr/>
            </a:pPr>
            <a:r>
              <a:rPr lang="x-none" sz="4000"/>
              <a:t>Време </a:t>
            </a:r>
            <a:r>
              <a:rPr lang="x-none" sz="4000" smtClean="0"/>
              <a:t>трајања</a:t>
            </a:r>
            <a:r>
              <a:rPr lang="sr-Cyrl-CS" sz="4000" dirty="0" smtClean="0"/>
              <a:t>:</a:t>
            </a:r>
            <a:r>
              <a:rPr lang="x-none" sz="4000" smtClean="0"/>
              <a:t> </a:t>
            </a:r>
            <a:r>
              <a:rPr lang="x-none"/>
              <a:t>1 - 10 min, </a:t>
            </a:r>
            <a:r>
              <a:rPr lang="x-none" smtClean="0"/>
              <a:t>максим</a:t>
            </a:r>
            <a:r>
              <a:rPr lang="sr-Cyrl-CS" dirty="0" smtClean="0"/>
              <a:t>ално</a:t>
            </a:r>
            <a:r>
              <a:rPr lang="x-none" smtClean="0"/>
              <a:t> </a:t>
            </a:r>
            <a:r>
              <a:rPr lang="x-none"/>
              <a:t>30 min</a:t>
            </a:r>
          </a:p>
          <a:p>
            <a:pPr>
              <a:buNone/>
              <a:defRPr/>
            </a:pPr>
            <a:r>
              <a:rPr lang="x-none" sz="4000" smtClean="0"/>
              <a:t>Енергија</a:t>
            </a:r>
            <a:r>
              <a:rPr lang="sr-Cyrl-CS" sz="4000" dirty="0" smtClean="0"/>
              <a:t>:</a:t>
            </a:r>
            <a:r>
              <a:rPr lang="x-none" smtClean="0"/>
              <a:t> </a:t>
            </a:r>
            <a:r>
              <a:rPr lang="x-none"/>
              <a:t>4Ј, 6Ј/cm² ... максимално 68 Ј/cm ²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  <a:defRPr/>
            </a:pPr>
            <a:r>
              <a:rPr lang="en-US" altLang="en-US" sz="2800" dirty="0" err="1"/>
              <a:t>Континуирани</a:t>
            </a:r>
            <a:r>
              <a:rPr lang="en-US" altLang="en-US" sz="2800" dirty="0"/>
              <a:t> </a:t>
            </a:r>
            <a:r>
              <a:rPr lang="en-US" altLang="en-US" sz="2800" dirty="0" err="1"/>
              <a:t>мод</a:t>
            </a:r>
            <a:endParaRPr lang="x-none" altLang="en-US" sz="2800"/>
          </a:p>
          <a:p>
            <a:pPr lvl="1">
              <a:defRPr/>
            </a:pPr>
            <a:r>
              <a:rPr lang="en-US" altLang="en-US" sz="2100" dirty="0" err="1"/>
              <a:t>Оптимални</a:t>
            </a:r>
            <a:r>
              <a:rPr lang="en-US" altLang="en-US" sz="2100" dirty="0"/>
              <a:t> </a:t>
            </a:r>
            <a:r>
              <a:rPr lang="en-US" altLang="en-US" sz="2100" dirty="0" err="1"/>
              <a:t>терап</a:t>
            </a:r>
            <a:r>
              <a:rPr lang="x-none" altLang="en-US" sz="2100"/>
              <a:t>ијски</a:t>
            </a:r>
            <a:r>
              <a:rPr lang="en-US" altLang="en-US" sz="2100" dirty="0"/>
              <a:t> </a:t>
            </a:r>
            <a:r>
              <a:rPr lang="en-US" altLang="en-US" sz="2100" dirty="0" err="1"/>
              <a:t>ефекат</a:t>
            </a:r>
            <a:r>
              <a:rPr lang="en-US" altLang="en-US" sz="2100" dirty="0"/>
              <a:t> 810/980</a:t>
            </a:r>
            <a:r>
              <a:rPr lang="x-none" altLang="en-US" sz="2100"/>
              <a:t>nm</a:t>
            </a:r>
            <a:r>
              <a:rPr lang="en-US" altLang="en-US" sz="2100" dirty="0"/>
              <a:t> </a:t>
            </a:r>
            <a:r>
              <a:rPr lang="en-US" altLang="en-US" sz="2100" dirty="0" err="1"/>
              <a:t>или</a:t>
            </a:r>
            <a:r>
              <a:rPr lang="en-US" altLang="en-US" sz="2100" dirty="0"/>
              <a:t> 1064</a:t>
            </a:r>
            <a:r>
              <a:rPr lang="x-none" altLang="en-US" sz="2100"/>
              <a:t>nm</a:t>
            </a:r>
            <a:r>
              <a:rPr lang="en-US" altLang="en-US" sz="2100" dirty="0"/>
              <a:t> </a:t>
            </a:r>
          </a:p>
          <a:p>
            <a:pPr lvl="1">
              <a:defRPr/>
            </a:pPr>
            <a:r>
              <a:rPr lang="en-US" altLang="en-US" sz="2100" dirty="0" err="1"/>
              <a:t>Дубока</a:t>
            </a:r>
            <a:r>
              <a:rPr lang="en-US" altLang="en-US" sz="2100" dirty="0"/>
              <a:t> </a:t>
            </a:r>
            <a:r>
              <a:rPr lang="en-US" altLang="en-US" sz="2100" dirty="0" err="1"/>
              <a:t>пенетрација</a:t>
            </a:r>
            <a:r>
              <a:rPr lang="en-US" altLang="en-US" sz="2100" dirty="0"/>
              <a:t>(10-12</a:t>
            </a:r>
            <a:r>
              <a:rPr lang="x-none" altLang="en-US" sz="2100"/>
              <a:t>cm</a:t>
            </a:r>
            <a:r>
              <a:rPr lang="en-US" altLang="en-US" sz="2100" dirty="0"/>
              <a:t>!) </a:t>
            </a:r>
            <a:r>
              <a:rPr lang="en-US" altLang="en-US" sz="2100" dirty="0" err="1"/>
              <a:t>снаге</a:t>
            </a:r>
            <a:r>
              <a:rPr lang="en-US" altLang="en-US" sz="2100" dirty="0"/>
              <a:t> </a:t>
            </a:r>
            <a:r>
              <a:rPr lang="en-US" altLang="en-US" sz="2100" dirty="0" err="1"/>
              <a:t>до</a:t>
            </a:r>
            <a:r>
              <a:rPr lang="en-US" altLang="en-US" sz="2100" dirty="0"/>
              <a:t> 12W </a:t>
            </a:r>
          </a:p>
          <a:p>
            <a:pPr lvl="1">
              <a:defRPr/>
            </a:pPr>
            <a:r>
              <a:rPr lang="x-none" altLang="en-US" sz="2100"/>
              <a:t>Б</a:t>
            </a:r>
            <a:r>
              <a:rPr lang="en-US" altLang="en-US" sz="2100" dirty="0" err="1"/>
              <a:t>ез</a:t>
            </a:r>
            <a:r>
              <a:rPr lang="en-US" altLang="en-US" sz="2100" dirty="0"/>
              <a:t> </a:t>
            </a:r>
            <a:r>
              <a:rPr lang="en-US" altLang="en-US" sz="2100" dirty="0" err="1"/>
              <a:t>нежељених</a:t>
            </a:r>
            <a:r>
              <a:rPr lang="en-US" altLang="en-US" sz="2100" dirty="0"/>
              <a:t> </a:t>
            </a:r>
            <a:r>
              <a:rPr lang="en-US" altLang="en-US" sz="2100" dirty="0" err="1"/>
              <a:t>ефеката</a:t>
            </a:r>
            <a:endParaRPr lang="en-US" altLang="en-US" sz="2100" dirty="0"/>
          </a:p>
          <a:p>
            <a:pPr>
              <a:buNone/>
              <a:defRPr/>
            </a:pPr>
            <a:r>
              <a:rPr lang="en-US" altLang="en-US" sz="2800" dirty="0" err="1"/>
              <a:t>Пулсни</a:t>
            </a:r>
            <a:r>
              <a:rPr lang="en-US" altLang="en-US" sz="2800" dirty="0"/>
              <a:t> </a:t>
            </a:r>
            <a:r>
              <a:rPr lang="en-US" altLang="en-US" sz="2800" dirty="0" err="1"/>
              <a:t>мод</a:t>
            </a:r>
            <a:endParaRPr lang="x-none" altLang="en-US" sz="2800"/>
          </a:p>
          <a:p>
            <a:pPr lvl="1">
              <a:defRPr/>
            </a:pPr>
            <a:r>
              <a:rPr lang="x-none" altLang="en-US" sz="2100"/>
              <a:t>Т</a:t>
            </a:r>
            <a:r>
              <a:rPr lang="en-US" altLang="en-US" sz="2100" dirty="0" err="1"/>
              <a:t>аласном</a:t>
            </a:r>
            <a:r>
              <a:rPr lang="en-US" altLang="en-US" sz="2100" dirty="0"/>
              <a:t> </a:t>
            </a:r>
            <a:r>
              <a:rPr lang="en-US" altLang="en-US" sz="2100" dirty="0" err="1"/>
              <a:t>дужином</a:t>
            </a:r>
            <a:r>
              <a:rPr lang="en-US" altLang="en-US" sz="2100" dirty="0"/>
              <a:t> </a:t>
            </a:r>
            <a:r>
              <a:rPr lang="en-US" altLang="en-US" sz="2100" dirty="0" err="1"/>
              <a:t>од</a:t>
            </a:r>
            <a:r>
              <a:rPr lang="en-US" altLang="en-US" sz="2100" dirty="0"/>
              <a:t> </a:t>
            </a:r>
            <a:r>
              <a:rPr lang="en-US" altLang="en-US" sz="2100" dirty="0" smtClean="0"/>
              <a:t> </a:t>
            </a:r>
            <a:r>
              <a:rPr lang="en-US" altLang="en-US" sz="2100" dirty="0"/>
              <a:t>1000</a:t>
            </a:r>
            <a:r>
              <a:rPr lang="x-none" altLang="en-US" sz="2100"/>
              <a:t>nm</a:t>
            </a:r>
          </a:p>
          <a:p>
            <a:pPr lvl="1">
              <a:defRPr/>
            </a:pPr>
            <a:r>
              <a:rPr lang="x-none" altLang="en-US" sz="2100"/>
              <a:t>Фреквенца понављања пулса 10-30 Hz</a:t>
            </a:r>
            <a:endParaRPr lang="en-US" altLang="en-US" sz="2100" dirty="0"/>
          </a:p>
          <a:p>
            <a:pPr lvl="1">
              <a:defRPr/>
            </a:pPr>
            <a:r>
              <a:rPr lang="x-none" altLang="en-US" sz="2100"/>
              <a:t>М</a:t>
            </a:r>
            <a:r>
              <a:rPr lang="en-US" altLang="en-US" sz="2100" dirty="0" err="1"/>
              <a:t>оментално</a:t>
            </a:r>
            <a:r>
              <a:rPr lang="en-US" altLang="en-US" sz="2100" dirty="0"/>
              <a:t> </a:t>
            </a:r>
            <a:r>
              <a:rPr lang="en-US" altLang="en-US" sz="2100" dirty="0" err="1"/>
              <a:t>ослоба</a:t>
            </a:r>
            <a:r>
              <a:rPr lang="x-none" altLang="en-US" sz="2100"/>
              <a:t>ђ</a:t>
            </a:r>
            <a:r>
              <a:rPr lang="en-US" altLang="en-US" sz="2100" dirty="0" err="1"/>
              <a:t>ање</a:t>
            </a:r>
            <a:r>
              <a:rPr lang="en-US" altLang="en-US" sz="2100" dirty="0"/>
              <a:t> </a:t>
            </a:r>
            <a:r>
              <a:rPr lang="en-US" altLang="en-US" sz="2100" dirty="0" err="1"/>
              <a:t>од</a:t>
            </a:r>
            <a:r>
              <a:rPr lang="en-US" altLang="en-US" sz="2100" dirty="0"/>
              <a:t> </a:t>
            </a:r>
            <a:r>
              <a:rPr lang="en-US" altLang="en-US" sz="2100" dirty="0" err="1"/>
              <a:t>бола</a:t>
            </a:r>
            <a:endParaRPr lang="x-none" altLang="en-US" sz="2100"/>
          </a:p>
          <a:p>
            <a:pPr marL="457200" lvl="1" indent="0">
              <a:buFontTx/>
              <a:buNone/>
              <a:defRPr/>
            </a:pPr>
            <a:endParaRPr lang="x-none" altLang="en-US" sz="2100"/>
          </a:p>
          <a:p>
            <a:pPr>
              <a:defRPr/>
            </a:pPr>
            <a:r>
              <a:rPr lang="sr-Cyrl-CS" altLang="en-US" sz="2800" dirty="0" smtClean="0"/>
              <a:t>Број третмана</a:t>
            </a:r>
            <a:r>
              <a:rPr lang="sr-Cyrl-CS" altLang="en-US" sz="2300" dirty="0" smtClean="0"/>
              <a:t>:</a:t>
            </a:r>
            <a:r>
              <a:rPr lang="en-US" altLang="en-US" sz="2300" dirty="0" smtClean="0"/>
              <a:t> 10-15</a:t>
            </a:r>
            <a:endParaRPr lang="en-US" alt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Индикације за ласеротерапију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x-none" b="1"/>
              <a:t>ТРАУМАТОЛОГИЈА И СПОРТСКА МЕДИЦИНА:</a:t>
            </a:r>
            <a:br>
              <a:rPr lang="x-none" b="1"/>
            </a:br>
            <a:r>
              <a:rPr lang="x-none"/>
              <a:t>дисторзије, контузије, тендинити, тендовагинити, руптуре мишића, ентезити и ентезопатије, </a:t>
            </a:r>
            <a:r>
              <a:rPr lang="sr-Cyrl-CS" dirty="0" smtClean="0"/>
              <a:t>“</a:t>
            </a:r>
            <a:r>
              <a:rPr lang="x-none" smtClean="0"/>
              <a:t>свежи</a:t>
            </a:r>
            <a:r>
              <a:rPr lang="sr-Cyrl-CS" dirty="0" smtClean="0"/>
              <a:t>”</a:t>
            </a:r>
            <a:r>
              <a:rPr lang="x-none" smtClean="0"/>
              <a:t> </a:t>
            </a:r>
            <a:r>
              <a:rPr lang="x-none"/>
              <a:t>преломи...</a:t>
            </a:r>
          </a:p>
          <a:p>
            <a:pPr>
              <a:defRPr/>
            </a:pPr>
            <a:endParaRPr lang="x-none"/>
          </a:p>
          <a:p>
            <a:pPr>
              <a:defRPr/>
            </a:pPr>
            <a:r>
              <a:rPr lang="x-none" b="1"/>
              <a:t>ПРОМЕНЕ НА КРВНИМ СУДОВИМА:</a:t>
            </a:r>
            <a:br>
              <a:rPr lang="x-none" b="1"/>
            </a:br>
            <a:r>
              <a:rPr lang="x-none"/>
              <a:t>варикси, </a:t>
            </a:r>
            <a:r>
              <a:rPr lang="en-GB" dirty="0" err="1"/>
              <a:t>ulcus</a:t>
            </a:r>
            <a:r>
              <a:rPr lang="en-GB" dirty="0"/>
              <a:t> </a:t>
            </a:r>
            <a:r>
              <a:rPr lang="en-GB" dirty="0" err="1"/>
              <a:t>varicosum</a:t>
            </a:r>
            <a:r>
              <a:rPr lang="en-GB" dirty="0"/>
              <a:t>, Mb </a:t>
            </a:r>
            <a:r>
              <a:rPr lang="en-GB" dirty="0" err="1"/>
              <a:t>Raunauyd</a:t>
            </a:r>
            <a:r>
              <a:rPr lang="x-none"/>
              <a:t>...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x-none"/>
          </a:p>
          <a:p>
            <a:pPr>
              <a:defRPr/>
            </a:pPr>
            <a:r>
              <a:rPr lang="x-none" b="1"/>
              <a:t>КОЖНЕ БОЛЕСТИ:</a:t>
            </a:r>
            <a:br>
              <a:rPr lang="x-none" b="1"/>
            </a:br>
            <a:r>
              <a:rPr lang="x-none"/>
              <a:t>екцем, акне, фурункули, </a:t>
            </a:r>
            <a:r>
              <a:rPr lang="sr-Latn-CS" dirty="0"/>
              <a:t>h</a:t>
            </a:r>
            <a:r>
              <a:rPr lang="x-none"/>
              <a:t>. </a:t>
            </a:r>
            <a:r>
              <a:rPr lang="sr-Latn-CS" dirty="0"/>
              <a:t>simpl</a:t>
            </a:r>
            <a:r>
              <a:rPr lang="x-none"/>
              <a:t>е</a:t>
            </a:r>
            <a:r>
              <a:rPr lang="en-US" dirty="0"/>
              <a:t>x, </a:t>
            </a:r>
            <a:r>
              <a:rPr lang="sr-Latn-CS" dirty="0"/>
              <a:t>h zoster</a:t>
            </a:r>
            <a:r>
              <a:rPr lang="x-none"/>
              <a:t>, аналне фисуре...</a:t>
            </a:r>
            <a:endParaRPr lang="sr-Cyrl-CS" dirty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sr-Cyrl-CS" dirty="0"/>
              <a:t>   ране и опекотине, лимфедем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57166"/>
            <a:ext cx="6357981" cy="615126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sr-Cyrl-CS" dirty="0" smtClean="0"/>
              <a:t>Индикације з апримену ласера велике снаге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Autofit/>
          </a:bodyPr>
          <a:lstStyle/>
          <a:p>
            <a:r>
              <a:rPr lang="sr-Cyrl-CS" sz="2400" dirty="0" smtClean="0"/>
              <a:t>прецизно</a:t>
            </a:r>
            <a:r>
              <a:rPr lang="en-US" sz="2400" dirty="0" smtClean="0"/>
              <a:t> </a:t>
            </a:r>
            <a:r>
              <a:rPr lang="sr-Cyrl-CS" sz="2400" dirty="0" smtClean="0"/>
              <a:t>сечење</a:t>
            </a:r>
            <a:r>
              <a:rPr lang="en-US" sz="2400" dirty="0" smtClean="0"/>
              <a:t> </a:t>
            </a:r>
            <a:r>
              <a:rPr lang="sr-Cyrl-CS" sz="2400" dirty="0" smtClean="0"/>
              <a:t>и</a:t>
            </a:r>
            <a:r>
              <a:rPr lang="en-US" sz="2400" dirty="0" smtClean="0"/>
              <a:t> </a:t>
            </a:r>
            <a:r>
              <a:rPr lang="sr-Cyrl-CS" sz="2400" dirty="0" smtClean="0"/>
              <a:t>коагулација</a:t>
            </a:r>
            <a:r>
              <a:rPr lang="en-US" sz="2400" dirty="0" smtClean="0"/>
              <a:t> </a:t>
            </a:r>
            <a:r>
              <a:rPr lang="sr-Cyrl-CS" sz="2400" dirty="0" smtClean="0"/>
              <a:t>ткива</a:t>
            </a:r>
            <a:r>
              <a:rPr lang="en-US" sz="2400" dirty="0" smtClean="0"/>
              <a:t>,</a:t>
            </a:r>
            <a:endParaRPr lang="en-US" sz="2400" dirty="0" smtClean="0"/>
          </a:p>
          <a:p>
            <a:r>
              <a:rPr lang="sr-Cyrl-CS" sz="2400" dirty="0" smtClean="0"/>
              <a:t>биопсија</a:t>
            </a:r>
            <a:r>
              <a:rPr lang="en-US" sz="2400" dirty="0" smtClean="0"/>
              <a:t> </a:t>
            </a:r>
            <a:r>
              <a:rPr lang="sr-Cyrl-CS" sz="2400" dirty="0" smtClean="0"/>
              <a:t>и</a:t>
            </a:r>
            <a:r>
              <a:rPr lang="en-US" sz="2400" dirty="0" smtClean="0"/>
              <a:t> </a:t>
            </a:r>
            <a:r>
              <a:rPr lang="sr-Cyrl-CS" sz="2400" dirty="0" smtClean="0"/>
              <a:t>уклањања</a:t>
            </a:r>
            <a:r>
              <a:rPr lang="en-US" sz="2400" dirty="0" smtClean="0"/>
              <a:t> </a:t>
            </a:r>
            <a:r>
              <a:rPr lang="sr-Cyrl-CS" sz="2400" dirty="0" smtClean="0"/>
              <a:t>малигних</a:t>
            </a:r>
            <a:r>
              <a:rPr lang="en-US" sz="2400" dirty="0" smtClean="0"/>
              <a:t> </a:t>
            </a:r>
            <a:r>
              <a:rPr lang="sr-Cyrl-CS" sz="2400" dirty="0" smtClean="0"/>
              <a:t>и</a:t>
            </a:r>
            <a:r>
              <a:rPr lang="en-US" sz="2400" dirty="0" smtClean="0"/>
              <a:t> </a:t>
            </a:r>
            <a:r>
              <a:rPr lang="sr-Cyrl-CS" sz="2400" dirty="0" smtClean="0"/>
              <a:t>бенигних  тумора</a:t>
            </a:r>
            <a:r>
              <a:rPr lang="en-US" sz="2400" dirty="0" smtClean="0"/>
              <a:t>,</a:t>
            </a:r>
            <a:endParaRPr lang="en-US" sz="2400" dirty="0" smtClean="0"/>
          </a:p>
          <a:p>
            <a:r>
              <a:rPr lang="sr-Cyrl-CS" sz="2400" dirty="0" smtClean="0"/>
              <a:t>хируршке</a:t>
            </a:r>
            <a:r>
              <a:rPr lang="en-US" sz="2400" dirty="0" smtClean="0"/>
              <a:t> </a:t>
            </a:r>
            <a:r>
              <a:rPr lang="sr-Cyrl-CS" sz="2400" dirty="0" smtClean="0"/>
              <a:t>интервенције</a:t>
            </a:r>
            <a:r>
              <a:rPr lang="en-US" sz="2400" dirty="0" smtClean="0"/>
              <a:t> </a:t>
            </a:r>
            <a:r>
              <a:rPr lang="sr-Cyrl-CS" sz="2400" dirty="0" smtClean="0"/>
              <a:t>на</a:t>
            </a:r>
            <a:r>
              <a:rPr lang="en-US" sz="2400" dirty="0" smtClean="0"/>
              <a:t> </a:t>
            </a:r>
            <a:r>
              <a:rPr lang="sr-Cyrl-CS" sz="2400" dirty="0" smtClean="0"/>
              <a:t>темпоромандибуларном зглобу</a:t>
            </a:r>
            <a:r>
              <a:rPr lang="en-US" sz="2400" dirty="0" smtClean="0"/>
              <a:t>,</a:t>
            </a:r>
            <a:endParaRPr lang="en-US" sz="2400" dirty="0" smtClean="0"/>
          </a:p>
          <a:p>
            <a:r>
              <a:rPr lang="sr-Cyrl-CS" sz="2400" dirty="0" smtClean="0"/>
              <a:t>препротетске</a:t>
            </a:r>
            <a:r>
              <a:rPr lang="en-US" sz="2400" dirty="0" smtClean="0"/>
              <a:t> </a:t>
            </a:r>
            <a:r>
              <a:rPr lang="sr-Cyrl-CS" sz="2400" dirty="0" smtClean="0"/>
              <a:t>хируршке</a:t>
            </a:r>
            <a:r>
              <a:rPr lang="en-US" sz="2400" dirty="0" smtClean="0"/>
              <a:t> </a:t>
            </a:r>
            <a:r>
              <a:rPr lang="sr-Cyrl-CS" sz="2400" dirty="0" smtClean="0"/>
              <a:t>процедуре</a:t>
            </a:r>
            <a:r>
              <a:rPr lang="en-US" sz="2400" dirty="0" smtClean="0"/>
              <a:t>,</a:t>
            </a:r>
            <a:endParaRPr lang="sr-Cyrl-CS" sz="2400" dirty="0" smtClean="0"/>
          </a:p>
          <a:p>
            <a:r>
              <a:rPr lang="en-US" sz="2400" dirty="0" smtClean="0"/>
              <a:t> </a:t>
            </a:r>
            <a:r>
              <a:rPr lang="sr-Cyrl-CS" sz="2400" dirty="0" smtClean="0"/>
              <a:t>уклањање</a:t>
            </a:r>
            <a:r>
              <a:rPr lang="en-US" sz="2400" dirty="0" smtClean="0"/>
              <a:t> </a:t>
            </a:r>
            <a:r>
              <a:rPr lang="sr-Cyrl-CS" sz="2400" dirty="0" smtClean="0"/>
              <a:t>инфективних</a:t>
            </a:r>
            <a:r>
              <a:rPr lang="en-US" sz="2400" dirty="0" smtClean="0"/>
              <a:t> </a:t>
            </a:r>
            <a:r>
              <a:rPr lang="sr-Cyrl-CS" sz="2400" dirty="0" smtClean="0"/>
              <a:t>лезија</a:t>
            </a:r>
            <a:r>
              <a:rPr lang="en-US" sz="2400" dirty="0" smtClean="0"/>
              <a:t> </a:t>
            </a:r>
            <a:r>
              <a:rPr lang="sr-Cyrl-CS" sz="2400" dirty="0" smtClean="0"/>
              <a:t>и</a:t>
            </a:r>
            <a:r>
              <a:rPr lang="en-US" sz="2400" dirty="0" smtClean="0"/>
              <a:t> </a:t>
            </a:r>
            <a:r>
              <a:rPr lang="sr-Cyrl-CS" sz="2400" dirty="0" smtClean="0"/>
              <a:t>хемангиома</a:t>
            </a:r>
            <a:r>
              <a:rPr lang="en-US" sz="2400" dirty="0" smtClean="0"/>
              <a:t>,</a:t>
            </a:r>
            <a:endParaRPr lang="en-US" sz="2400" dirty="0" smtClean="0"/>
          </a:p>
          <a:p>
            <a:r>
              <a:rPr lang="sr-Cyrl-CS" sz="2400" dirty="0" smtClean="0"/>
              <a:t>имплантологија</a:t>
            </a:r>
            <a:r>
              <a:rPr lang="en-US" sz="2400" dirty="0" smtClean="0"/>
              <a:t>,</a:t>
            </a:r>
            <a:endParaRPr lang="en-US" sz="2400" dirty="0" smtClean="0"/>
          </a:p>
          <a:p>
            <a:r>
              <a:rPr lang="sr-Cyrl-CS" sz="2400" dirty="0" smtClean="0"/>
              <a:t>терапија</a:t>
            </a:r>
            <a:r>
              <a:rPr lang="en-US" sz="2400" dirty="0" smtClean="0"/>
              <a:t>  </a:t>
            </a:r>
            <a:r>
              <a:rPr lang="sr-Cyrl-CS" sz="2400" dirty="0" smtClean="0"/>
              <a:t>пародонталних</a:t>
            </a:r>
            <a:r>
              <a:rPr lang="en-US" sz="2400" dirty="0" smtClean="0"/>
              <a:t> </a:t>
            </a:r>
            <a:r>
              <a:rPr lang="sr-Cyrl-CS" sz="2400" dirty="0" smtClean="0"/>
              <a:t>обољења</a:t>
            </a:r>
            <a:r>
              <a:rPr lang="en-US" sz="2400" dirty="0" smtClean="0"/>
              <a:t>,</a:t>
            </a:r>
            <a:endParaRPr lang="en-US" sz="2400" dirty="0" smtClean="0"/>
          </a:p>
          <a:p>
            <a:r>
              <a:rPr lang="sr-Cyrl-CS" sz="2400" dirty="0" smtClean="0"/>
              <a:t>уклањање</a:t>
            </a:r>
            <a:r>
              <a:rPr lang="en-US" sz="2400" dirty="0" smtClean="0"/>
              <a:t> </a:t>
            </a:r>
            <a:r>
              <a:rPr lang="sr-Cyrl-CS" sz="2400" dirty="0" smtClean="0"/>
              <a:t>каријеса</a:t>
            </a:r>
            <a:r>
              <a:rPr lang="en-US" sz="2400" dirty="0" smtClean="0"/>
              <a:t>,</a:t>
            </a:r>
            <a:endParaRPr lang="en-US" sz="2400" dirty="0" smtClean="0"/>
          </a:p>
          <a:p>
            <a:r>
              <a:rPr lang="sr-Cyrl-CS" sz="2400" dirty="0" smtClean="0"/>
              <a:t>стерилизација</a:t>
            </a:r>
            <a:r>
              <a:rPr lang="en-US" sz="2400" dirty="0" smtClean="0"/>
              <a:t> </a:t>
            </a:r>
            <a:r>
              <a:rPr lang="sr-Cyrl-CS" sz="2400" dirty="0" smtClean="0"/>
              <a:t>канала</a:t>
            </a:r>
            <a:endParaRPr lang="en-US" sz="2400" dirty="0" smtClean="0"/>
          </a:p>
          <a:p>
            <a:r>
              <a:rPr lang="en-US" sz="2400" dirty="0" smtClean="0"/>
              <a:t> </a:t>
            </a:r>
            <a:r>
              <a:rPr lang="sr-Cyrl-CS" sz="2400" dirty="0" smtClean="0"/>
              <a:t>избељивање</a:t>
            </a:r>
            <a:r>
              <a:rPr lang="en-US" sz="2400" dirty="0" smtClean="0"/>
              <a:t> </a:t>
            </a:r>
            <a:r>
              <a:rPr lang="sr-Cyrl-CS" sz="2400" dirty="0" smtClean="0"/>
              <a:t>зуба</a:t>
            </a:r>
            <a:endParaRPr lang="en-US" sz="24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Индикације за ласеротерапију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85000" lnSpcReduction="20000"/>
          </a:bodyPr>
          <a:lstStyle/>
          <a:p>
            <a:r>
              <a:rPr lang="en-US" altLang="en-US" b="1" dirty="0" smtClean="0"/>
              <a:t>ГИНЕКОЛОГИЈА И УРОЛОГИЈА:</a:t>
            </a:r>
            <a:br>
              <a:rPr lang="en-US" altLang="en-US" b="1" dirty="0" smtClean="0"/>
            </a:br>
            <a:r>
              <a:rPr lang="en-US" altLang="en-US" dirty="0" err="1" smtClean="0"/>
              <a:t>аднексити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ендоцервицити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ерозије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грлића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маститис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уретрити</a:t>
            </a:r>
            <a:r>
              <a:rPr lang="en-US" altLang="en-US" dirty="0" smtClean="0"/>
              <a:t>...</a:t>
            </a:r>
            <a:br>
              <a:rPr lang="en-US" altLang="en-US" dirty="0" smtClean="0"/>
            </a:br>
            <a:endParaRPr lang="en-US" altLang="en-US" dirty="0" smtClean="0"/>
          </a:p>
          <a:p>
            <a:r>
              <a:rPr lang="en-US" altLang="en-US" b="1" dirty="0" smtClean="0"/>
              <a:t>ОФТАЛМОЛОГИЈА:</a:t>
            </a:r>
            <a:br>
              <a:rPr lang="en-US" altLang="en-US" b="1" dirty="0" smtClean="0"/>
            </a:br>
            <a:r>
              <a:rPr lang="sr-Cyrl-CS" altLang="en-US" dirty="0" smtClean="0"/>
              <a:t>г</a:t>
            </a:r>
            <a:r>
              <a:rPr lang="en-US" altLang="en-US" dirty="0" err="1" smtClean="0"/>
              <a:t>лауком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аблација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ретине</a:t>
            </a:r>
            <a:r>
              <a:rPr lang="en-US" altLang="en-US" dirty="0" smtClean="0"/>
              <a:t>...</a:t>
            </a:r>
            <a:endParaRPr lang="sr-Cyrl-CS" altLang="en-US" dirty="0" smtClean="0"/>
          </a:p>
          <a:p>
            <a:pPr>
              <a:buNone/>
            </a:pPr>
            <a:endParaRPr lang="sr-Cyrl-CS" altLang="en-US" dirty="0" smtClean="0"/>
          </a:p>
          <a:p>
            <a:r>
              <a:rPr lang="sr-Cyrl-CS" altLang="en-US" b="1" dirty="0" smtClean="0"/>
              <a:t>СТОМАТОЛОГИЈА: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en-US" altLang="en-US" dirty="0" smtClean="0"/>
          </a:p>
          <a:p>
            <a:r>
              <a:rPr lang="en-US" altLang="en-US" b="1" dirty="0" smtClean="0"/>
              <a:t>РЕУМАТСКА ОБОЉЕЊА:</a:t>
            </a:r>
            <a:br>
              <a:rPr lang="en-US" altLang="en-US" b="1" dirty="0" smtClean="0"/>
            </a:br>
            <a:r>
              <a:rPr lang="en-US" altLang="en-US" dirty="0" err="1" smtClean="0"/>
              <a:t>запаљенски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реуматизми </a:t>
            </a:r>
            <a:r>
              <a:rPr lang="en-US" altLang="en-US" dirty="0" smtClean="0"/>
              <a:t>у </a:t>
            </a:r>
            <a:r>
              <a:rPr lang="en-US" altLang="en-US" dirty="0" err="1" smtClean="0"/>
              <a:t>ремисији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дегенеративни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ванзглобни</a:t>
            </a:r>
            <a:r>
              <a:rPr lang="en-US" altLang="en-US" dirty="0" smtClean="0"/>
              <a:t>...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mtClean="0"/>
              <a:t>Контраиндикације за ласеротерапију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200000"/>
              </a:lnSpc>
            </a:pPr>
            <a:r>
              <a:rPr lang="en-US" altLang="en-US" dirty="0" err="1" smtClean="0"/>
              <a:t>Опште</a:t>
            </a:r>
            <a:endParaRPr lang="sr-Cyrl-CS" altLang="en-US" dirty="0" smtClean="0"/>
          </a:p>
          <a:p>
            <a:pPr>
              <a:spcBef>
                <a:spcPts val="1200"/>
              </a:spcBef>
            </a:pPr>
            <a:r>
              <a:rPr lang="en-US" altLang="en-US" dirty="0" err="1" smtClean="0"/>
              <a:t>Деца</a:t>
            </a:r>
            <a:r>
              <a:rPr lang="en-US" altLang="en-US" dirty="0" smtClean="0"/>
              <a:t> </a:t>
            </a:r>
          </a:p>
          <a:p>
            <a:pPr>
              <a:spcBef>
                <a:spcPts val="1200"/>
              </a:spcBef>
            </a:pPr>
            <a:r>
              <a:rPr lang="en-US" altLang="en-US" dirty="0" err="1" smtClean="0"/>
              <a:t>Предео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ока</a:t>
            </a:r>
            <a:endParaRPr lang="sr-Cyrl-CS" altLang="en-US" dirty="0" smtClean="0"/>
          </a:p>
          <a:p>
            <a:pPr>
              <a:spcBef>
                <a:spcPts val="1200"/>
              </a:spcBef>
            </a:pPr>
            <a:r>
              <a:rPr lang="sr-Cyrl-CS" altLang="en-US" dirty="0" smtClean="0"/>
              <a:t>Инфицирани делови,фотосензитивне регије</a:t>
            </a:r>
            <a:endParaRPr lang="en-US" altLang="en-US" dirty="0" smtClean="0"/>
          </a:p>
          <a:p>
            <a:pPr>
              <a:spcBef>
                <a:spcPts val="1200"/>
              </a:spcBef>
            </a:pPr>
            <a:r>
              <a:rPr lang="en-US" altLang="en-US" dirty="0" err="1" smtClean="0"/>
              <a:t>Предео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жл</a:t>
            </a:r>
            <a:r>
              <a:rPr lang="sr-Cyrl-CS" altLang="en-US" dirty="0" smtClean="0"/>
              <a:t>езда са унутрашњим лучењем (</a:t>
            </a:r>
            <a:r>
              <a:rPr lang="en-US" altLang="en-US" dirty="0" err="1" smtClean="0"/>
              <a:t>тиреоидее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гонада</a:t>
            </a:r>
            <a:r>
              <a:rPr lang="en-US" altLang="en-US" dirty="0" smtClean="0"/>
              <a:t> и </a:t>
            </a:r>
            <a:r>
              <a:rPr lang="en-US" altLang="en-US" dirty="0" err="1" smtClean="0"/>
              <a:t>др</a:t>
            </a:r>
            <a:r>
              <a:rPr lang="sr-Cyrl-CS" altLang="en-US" dirty="0" smtClean="0"/>
              <a:t>..)</a:t>
            </a:r>
            <a:endParaRPr lang="en-US" altLang="en-US" dirty="0" smtClean="0"/>
          </a:p>
          <a:p>
            <a:pPr>
              <a:spcBef>
                <a:spcPts val="1200"/>
              </a:spcBef>
            </a:pPr>
            <a:r>
              <a:rPr lang="en-US" altLang="en-US" dirty="0" err="1" smtClean="0"/>
              <a:t>Трудноћа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трбух</a:t>
            </a:r>
            <a:r>
              <a:rPr lang="en-US" altLang="en-US" dirty="0" smtClean="0"/>
              <a:t> и </a:t>
            </a:r>
            <a:r>
              <a:rPr lang="en-US" altLang="en-US" dirty="0" err="1" smtClean="0"/>
              <a:t>крста</a:t>
            </a:r>
            <a:r>
              <a:rPr lang="en-US" altLang="en-US" dirty="0" smtClean="0"/>
              <a:t>)</a:t>
            </a:r>
          </a:p>
          <a:p>
            <a:pPr>
              <a:spcBef>
                <a:spcPts val="1200"/>
              </a:spcBef>
            </a:pPr>
            <a:r>
              <a:rPr lang="sr-Cyrl-CS" altLang="en-US" dirty="0" smtClean="0"/>
              <a:t>“</a:t>
            </a:r>
            <a:r>
              <a:rPr lang="en-US" altLang="en-US" dirty="0" smtClean="0"/>
              <a:t>Pace maker</a:t>
            </a:r>
            <a:r>
              <a:rPr lang="sr-Cyrl-CS" altLang="en-US" dirty="0" smtClean="0"/>
              <a:t>”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грудни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кош</a:t>
            </a:r>
            <a:r>
              <a:rPr lang="en-US" altLang="en-US" dirty="0" smtClean="0"/>
              <a:t>)</a:t>
            </a:r>
          </a:p>
          <a:p>
            <a:pPr>
              <a:spcBef>
                <a:spcPts val="1200"/>
              </a:spcBef>
            </a:pPr>
            <a:r>
              <a:rPr lang="en-US" altLang="en-US" dirty="0" err="1" smtClean="0"/>
              <a:t>Тромбозе</a:t>
            </a:r>
            <a:r>
              <a:rPr lang="en-US" altLang="en-US" dirty="0" smtClean="0"/>
              <a:t> и </a:t>
            </a:r>
            <a:r>
              <a:rPr lang="en-US" altLang="en-US" dirty="0" err="1" smtClean="0"/>
              <a:t>тромбофлебитиси</a:t>
            </a:r>
            <a:endParaRPr lang="en-US" altLang="en-US" dirty="0" smtClean="0"/>
          </a:p>
          <a:p>
            <a:pPr>
              <a:spcBef>
                <a:spcPts val="1200"/>
              </a:spcBef>
            </a:pPr>
            <a:r>
              <a:rPr lang="en-US" altLang="en-US" dirty="0" err="1" smtClean="0"/>
              <a:t>Епилепсија</a:t>
            </a:r>
            <a:r>
              <a:rPr lang="en-US" altLang="en-US" dirty="0" smtClean="0"/>
              <a:t> (</a:t>
            </a:r>
            <a:r>
              <a:rPr lang="en-US" altLang="en-US" dirty="0" err="1" smtClean="0"/>
              <a:t>глава</a:t>
            </a:r>
            <a:r>
              <a:rPr lang="en-US" altLang="en-US" dirty="0" smtClean="0"/>
              <a:t>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Штетни ефекти ласера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sr-Cyrl-CS" dirty="0" smtClean="0"/>
              <a:t>За</a:t>
            </a:r>
            <a:r>
              <a:rPr lang="pl-PL" dirty="0" smtClean="0"/>
              <a:t> </a:t>
            </a:r>
            <a:r>
              <a:rPr lang="sr-Cyrl-CS" dirty="0" smtClean="0"/>
              <a:t>разлику</a:t>
            </a:r>
            <a:r>
              <a:rPr lang="pl-PL" dirty="0" smtClean="0"/>
              <a:t> </a:t>
            </a:r>
            <a:r>
              <a:rPr lang="sr-Cyrl-CS" dirty="0" smtClean="0"/>
              <a:t>од</a:t>
            </a:r>
            <a:r>
              <a:rPr lang="pl-PL" dirty="0" smtClean="0"/>
              <a:t> </a:t>
            </a:r>
            <a:r>
              <a:rPr lang="sr-Cyrl-CS" dirty="0" smtClean="0"/>
              <a:t>ласера</a:t>
            </a:r>
            <a:r>
              <a:rPr lang="pl-PL" dirty="0" smtClean="0"/>
              <a:t> </a:t>
            </a:r>
            <a:r>
              <a:rPr lang="sr-Cyrl-CS" dirty="0" smtClean="0"/>
              <a:t>велике</a:t>
            </a:r>
            <a:r>
              <a:rPr lang="pl-PL" dirty="0" smtClean="0"/>
              <a:t> </a:t>
            </a:r>
            <a:r>
              <a:rPr lang="sr-Cyrl-CS" dirty="0" smtClean="0"/>
              <a:t>снаге</a:t>
            </a:r>
            <a:r>
              <a:rPr lang="pl-PL" dirty="0" smtClean="0"/>
              <a:t>, </a:t>
            </a:r>
            <a:r>
              <a:rPr lang="sr-Cyrl-CS" dirty="0" smtClean="0"/>
              <a:t>који неквалификованом</a:t>
            </a:r>
            <a:r>
              <a:rPr lang="en-US" dirty="0" smtClean="0"/>
              <a:t> 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sr-Cyrl-CS" dirty="0" smtClean="0"/>
              <a:t>неадекватном</a:t>
            </a:r>
            <a:r>
              <a:rPr lang="en-US" dirty="0" smtClean="0"/>
              <a:t> </a:t>
            </a:r>
            <a:r>
              <a:rPr lang="sr-Cyrl-CS" dirty="0" smtClean="0"/>
              <a:t>употребом због</a:t>
            </a:r>
            <a:r>
              <a:rPr lang="en-US" dirty="0" smtClean="0"/>
              <a:t> </a:t>
            </a:r>
            <a:r>
              <a:rPr lang="sr-Cyrl-CS" dirty="0" smtClean="0"/>
              <a:t>изразитог</a:t>
            </a:r>
            <a:r>
              <a:rPr lang="en-US" dirty="0" smtClean="0"/>
              <a:t> </a:t>
            </a:r>
            <a:r>
              <a:rPr lang="sr-Cyrl-CS" dirty="0" smtClean="0"/>
              <a:t>термичког</a:t>
            </a:r>
            <a:r>
              <a:rPr lang="en-US" dirty="0" smtClean="0"/>
              <a:t> </a:t>
            </a:r>
            <a:r>
              <a:rPr lang="sr-Cyrl-CS" dirty="0" smtClean="0"/>
              <a:t>дејства</a:t>
            </a:r>
            <a:r>
              <a:rPr lang="en-US" dirty="0" smtClean="0"/>
              <a:t> </a:t>
            </a:r>
            <a:r>
              <a:rPr lang="sr-Cyrl-CS" dirty="0" smtClean="0"/>
              <a:t>могу</a:t>
            </a:r>
            <a:r>
              <a:rPr lang="en-US" dirty="0" smtClean="0"/>
              <a:t> </a:t>
            </a:r>
            <a:r>
              <a:rPr lang="sr-Cyrl-CS" dirty="0" smtClean="0"/>
              <a:t>изазвати велика</a:t>
            </a:r>
            <a:r>
              <a:rPr lang="en-US" dirty="0" smtClean="0"/>
              <a:t> </a:t>
            </a:r>
            <a:r>
              <a:rPr lang="sr-Cyrl-CS" dirty="0" smtClean="0"/>
              <a:t>ткивна</a:t>
            </a:r>
            <a:r>
              <a:rPr lang="en-US" dirty="0" smtClean="0"/>
              <a:t> </a:t>
            </a:r>
            <a:r>
              <a:rPr lang="sr-Cyrl-CS" dirty="0" smtClean="0"/>
              <a:t>разарања</a:t>
            </a:r>
            <a:r>
              <a:rPr lang="en-US" dirty="0" smtClean="0"/>
              <a:t>, </a:t>
            </a:r>
            <a:r>
              <a:rPr lang="sr-Cyrl-CS" dirty="0" smtClean="0"/>
              <a:t>ласери</a:t>
            </a:r>
            <a:r>
              <a:rPr lang="en-US" dirty="0" smtClean="0"/>
              <a:t> </a:t>
            </a:r>
            <a:r>
              <a:rPr lang="sr-Cyrl-CS" dirty="0" smtClean="0"/>
              <a:t>мале</a:t>
            </a:r>
            <a:r>
              <a:rPr lang="en-US" dirty="0" smtClean="0"/>
              <a:t> </a:t>
            </a:r>
            <a:r>
              <a:rPr lang="sr-Cyrl-CS" dirty="0" smtClean="0"/>
              <a:t>снаге</a:t>
            </a:r>
            <a:r>
              <a:rPr lang="en-US" dirty="0" smtClean="0"/>
              <a:t> </a:t>
            </a:r>
            <a:r>
              <a:rPr lang="sr-Cyrl-CS" dirty="0" smtClean="0"/>
              <a:t>готово немају</a:t>
            </a:r>
            <a:r>
              <a:rPr lang="pt-BR" dirty="0" smtClean="0"/>
              <a:t> </a:t>
            </a:r>
            <a:r>
              <a:rPr lang="sr-Cyrl-CS" dirty="0" smtClean="0"/>
              <a:t>штетних</a:t>
            </a:r>
            <a:r>
              <a:rPr lang="pt-BR" dirty="0" smtClean="0"/>
              <a:t> </a:t>
            </a:r>
            <a:r>
              <a:rPr lang="sr-Cyrl-CS" dirty="0" smtClean="0"/>
              <a:t>утицаја</a:t>
            </a:r>
            <a:r>
              <a:rPr lang="pt-BR" dirty="0" smtClean="0"/>
              <a:t>. </a:t>
            </a:r>
            <a:r>
              <a:rPr lang="sr-Cyrl-CS" dirty="0" smtClean="0"/>
              <a:t>И при прекорачењу</a:t>
            </a:r>
            <a:r>
              <a:rPr lang="en-US" dirty="0" smtClean="0"/>
              <a:t> </a:t>
            </a:r>
            <a:r>
              <a:rPr lang="sr-Cyrl-CS" dirty="0" smtClean="0"/>
              <a:t>дозе</a:t>
            </a:r>
            <a:r>
              <a:rPr lang="en-US" dirty="0" smtClean="0"/>
              <a:t> </a:t>
            </a:r>
            <a:r>
              <a:rPr lang="sr-Cyrl-CS" dirty="0" smtClean="0"/>
              <a:t>ласерски</a:t>
            </a:r>
            <a:r>
              <a:rPr lang="en-US" dirty="0" smtClean="0"/>
              <a:t> </a:t>
            </a:r>
            <a:r>
              <a:rPr lang="sr-Cyrl-CS" dirty="0" smtClean="0"/>
              <a:t>зраци</a:t>
            </a:r>
            <a:r>
              <a:rPr lang="en-US" dirty="0" smtClean="0"/>
              <a:t> </a:t>
            </a:r>
            <a:r>
              <a:rPr lang="sr-Cyrl-CS" dirty="0" smtClean="0"/>
              <a:t>не</a:t>
            </a:r>
            <a:r>
              <a:rPr lang="en-US" dirty="0" smtClean="0"/>
              <a:t> </a:t>
            </a:r>
            <a:r>
              <a:rPr lang="sr-Cyrl-CS" dirty="0" smtClean="0"/>
              <a:t>повећавају знатније</a:t>
            </a:r>
            <a:r>
              <a:rPr lang="pl-PL" dirty="0" smtClean="0"/>
              <a:t> </a:t>
            </a:r>
            <a:r>
              <a:rPr lang="sr-Cyrl-CS" dirty="0" smtClean="0"/>
              <a:t>температуру</a:t>
            </a:r>
            <a:r>
              <a:rPr lang="pl-PL" dirty="0" smtClean="0"/>
              <a:t> </a:t>
            </a:r>
            <a:r>
              <a:rPr lang="sr-Cyrl-CS" dirty="0" smtClean="0"/>
              <a:t>ткива</a:t>
            </a:r>
            <a:r>
              <a:rPr lang="sr-Cyrl-CS" dirty="0" smtClean="0"/>
              <a:t>.</a:t>
            </a:r>
            <a:r>
              <a:rPr lang="sr-Cyrl-CS" dirty="0" smtClean="0"/>
              <a:t>Међутим</a:t>
            </a:r>
            <a:r>
              <a:rPr lang="pl-PL" dirty="0" smtClean="0"/>
              <a:t>, </a:t>
            </a:r>
            <a:r>
              <a:rPr lang="sr-Cyrl-CS" dirty="0" smtClean="0"/>
              <a:t>рефлектујући</a:t>
            </a:r>
            <a:r>
              <a:rPr lang="pl-PL" dirty="0" smtClean="0"/>
              <a:t> </a:t>
            </a:r>
            <a:r>
              <a:rPr lang="sr-Cyrl-CS" dirty="0" smtClean="0"/>
              <a:t>се</a:t>
            </a:r>
            <a:r>
              <a:rPr lang="pl-PL" dirty="0" smtClean="0"/>
              <a:t> </a:t>
            </a:r>
            <a:r>
              <a:rPr lang="sr-Cyrl-CS" dirty="0" smtClean="0"/>
              <a:t>од</a:t>
            </a:r>
            <a:r>
              <a:rPr lang="pl-PL" dirty="0" smtClean="0"/>
              <a:t> </a:t>
            </a:r>
            <a:r>
              <a:rPr lang="sr-Cyrl-CS" dirty="0" smtClean="0"/>
              <a:t>равних</a:t>
            </a:r>
            <a:r>
              <a:rPr lang="pl-PL" dirty="0" smtClean="0"/>
              <a:t> </a:t>
            </a:r>
            <a:r>
              <a:rPr lang="sr-Cyrl-CS" dirty="0" smtClean="0"/>
              <a:t>металних</a:t>
            </a:r>
            <a:endParaRPr lang="pl-PL" dirty="0" smtClean="0"/>
          </a:p>
          <a:p>
            <a:pPr>
              <a:buNone/>
            </a:pPr>
            <a:r>
              <a:rPr lang="sr-Cyrl-CS" dirty="0" smtClean="0"/>
              <a:t>површина</a:t>
            </a:r>
            <a:r>
              <a:rPr lang="en-US" dirty="0" smtClean="0"/>
              <a:t> (</a:t>
            </a:r>
            <a:r>
              <a:rPr lang="sr-Cyrl-CS" dirty="0" smtClean="0"/>
              <a:t>огледалце</a:t>
            </a:r>
            <a:r>
              <a:rPr lang="en-US" dirty="0" smtClean="0"/>
              <a:t>, </a:t>
            </a:r>
            <a:r>
              <a:rPr lang="sr-Cyrl-CS" dirty="0" smtClean="0"/>
              <a:t>екартер</a:t>
            </a:r>
            <a:r>
              <a:rPr lang="en-US" dirty="0" smtClean="0"/>
              <a:t>) </a:t>
            </a:r>
            <a:r>
              <a:rPr lang="sr-Cyrl-CS" dirty="0" smtClean="0"/>
              <a:t>ласерски</a:t>
            </a:r>
            <a:r>
              <a:rPr lang="en-US" dirty="0" smtClean="0"/>
              <a:t> </a:t>
            </a:r>
            <a:r>
              <a:rPr lang="sr-Cyrl-CS" dirty="0" smtClean="0"/>
              <a:t>зраци се</a:t>
            </a:r>
            <a:r>
              <a:rPr lang="en-US" dirty="0" smtClean="0"/>
              <a:t> </a:t>
            </a:r>
            <a:r>
              <a:rPr lang="sr-Cyrl-CS" dirty="0" smtClean="0"/>
              <a:t>одбијају</a:t>
            </a:r>
            <a:r>
              <a:rPr lang="en-US" dirty="0" smtClean="0"/>
              <a:t> 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sr-Cyrl-CS" dirty="0" smtClean="0"/>
              <a:t>могу</a:t>
            </a:r>
            <a:r>
              <a:rPr lang="en-US" dirty="0" smtClean="0"/>
              <a:t> </a:t>
            </a:r>
            <a:r>
              <a:rPr lang="sr-Cyrl-CS" dirty="0" smtClean="0"/>
              <a:t>оштетити</a:t>
            </a:r>
            <a:r>
              <a:rPr lang="en-US" dirty="0" smtClean="0"/>
              <a:t> </a:t>
            </a:r>
            <a:r>
              <a:rPr lang="sr-Cyrl-CS" dirty="0" smtClean="0"/>
              <a:t>вид</a:t>
            </a:r>
            <a:r>
              <a:rPr lang="en-US" dirty="0" smtClean="0"/>
              <a:t>.</a:t>
            </a:r>
            <a:r>
              <a:rPr lang="sr-Cyrl-CS" dirty="0" smtClean="0"/>
              <a:t> Повреде</a:t>
            </a:r>
            <a:r>
              <a:rPr lang="en-US" dirty="0" smtClean="0"/>
              <a:t> </a:t>
            </a:r>
            <a:r>
              <a:rPr lang="sr-Cyrl-CS" dirty="0" smtClean="0"/>
              <a:t>настају тако</a:t>
            </a:r>
            <a:r>
              <a:rPr lang="en-US" dirty="0" smtClean="0"/>
              <a:t> </a:t>
            </a:r>
            <a:r>
              <a:rPr lang="sr-Cyrl-CS" dirty="0" smtClean="0"/>
              <a:t>што</a:t>
            </a:r>
            <a:r>
              <a:rPr lang="en-US" dirty="0" smtClean="0"/>
              <a:t> </a:t>
            </a:r>
            <a:r>
              <a:rPr lang="sr-Cyrl-CS" dirty="0" smtClean="0"/>
              <a:t>рефракциони</a:t>
            </a:r>
            <a:r>
              <a:rPr lang="en-US" dirty="0" smtClean="0"/>
              <a:t> </a:t>
            </a:r>
            <a:r>
              <a:rPr lang="sr-Cyrl-CS" dirty="0" smtClean="0"/>
              <a:t>систем</a:t>
            </a:r>
            <a:r>
              <a:rPr lang="en-US" dirty="0" smtClean="0"/>
              <a:t> </a:t>
            </a:r>
            <a:r>
              <a:rPr lang="sr-Cyrl-CS" dirty="0" smtClean="0"/>
              <a:t>ока</a:t>
            </a:r>
            <a:r>
              <a:rPr lang="en-US" dirty="0" smtClean="0"/>
              <a:t> </a:t>
            </a:r>
            <a:r>
              <a:rPr lang="sr-Cyrl-CS" dirty="0" smtClean="0"/>
              <a:t>фокусира</a:t>
            </a:r>
            <a:r>
              <a:rPr lang="en-US" dirty="0" smtClean="0"/>
              <a:t> </a:t>
            </a:r>
            <a:r>
              <a:rPr lang="sr-Cyrl-CS" dirty="0" smtClean="0"/>
              <a:t>ласерске зраке</a:t>
            </a:r>
            <a:r>
              <a:rPr lang="en-US" dirty="0" smtClean="0"/>
              <a:t> </a:t>
            </a:r>
            <a:r>
              <a:rPr lang="sr-Cyrl-CS" dirty="0" smtClean="0"/>
              <a:t>на</a:t>
            </a:r>
            <a:r>
              <a:rPr lang="en-US" dirty="0" smtClean="0"/>
              <a:t> </a:t>
            </a:r>
            <a:r>
              <a:rPr lang="sr-Cyrl-CS" dirty="0" smtClean="0"/>
              <a:t>дно</a:t>
            </a:r>
            <a:r>
              <a:rPr lang="en-US" dirty="0" smtClean="0"/>
              <a:t> </a:t>
            </a:r>
            <a:r>
              <a:rPr lang="sr-Cyrl-CS" dirty="0" smtClean="0"/>
              <a:t>ока</a:t>
            </a:r>
            <a:r>
              <a:rPr lang="en-US" dirty="0" smtClean="0"/>
              <a:t>, </a:t>
            </a:r>
            <a:r>
              <a:rPr lang="sr-Cyrl-CS" dirty="0" smtClean="0"/>
              <a:t>тако</a:t>
            </a:r>
            <a:r>
              <a:rPr lang="en-US" dirty="0" smtClean="0"/>
              <a:t> </a:t>
            </a:r>
            <a:r>
              <a:rPr lang="sr-Cyrl-CS" dirty="0" smtClean="0"/>
              <a:t>да</a:t>
            </a:r>
            <a:r>
              <a:rPr lang="en-US" dirty="0" smtClean="0"/>
              <a:t> </a:t>
            </a:r>
            <a:r>
              <a:rPr lang="sr-Cyrl-CS" dirty="0" smtClean="0"/>
              <a:t>се</a:t>
            </a:r>
            <a:r>
              <a:rPr lang="en-US" dirty="0" smtClean="0"/>
              <a:t> </a:t>
            </a:r>
            <a:r>
              <a:rPr lang="sr-Cyrl-CS" dirty="0" smtClean="0"/>
              <a:t>њихово</a:t>
            </a:r>
            <a:r>
              <a:rPr lang="en-US" dirty="0" smtClean="0"/>
              <a:t> </a:t>
            </a:r>
            <a:r>
              <a:rPr lang="sr-Cyrl-CS" dirty="0" smtClean="0"/>
              <a:t>дејство може</a:t>
            </a:r>
            <a:r>
              <a:rPr lang="pl-PL" dirty="0" smtClean="0"/>
              <a:t> </a:t>
            </a:r>
            <a:r>
              <a:rPr lang="sr-Cyrl-CS" dirty="0" smtClean="0"/>
              <a:t>појачати</a:t>
            </a:r>
            <a:r>
              <a:rPr lang="pl-PL" dirty="0" smtClean="0"/>
              <a:t> </a:t>
            </a:r>
            <a:r>
              <a:rPr lang="sr-Cyrl-CS" dirty="0" smtClean="0"/>
              <a:t>и</a:t>
            </a:r>
            <a:r>
              <a:rPr lang="pl-PL" dirty="0" smtClean="0"/>
              <a:t> </a:t>
            </a:r>
            <a:r>
              <a:rPr lang="sr-Cyrl-CS" dirty="0" smtClean="0"/>
              <a:t>стотину</a:t>
            </a:r>
            <a:r>
              <a:rPr lang="pl-PL" dirty="0" smtClean="0"/>
              <a:t> </a:t>
            </a:r>
            <a:r>
              <a:rPr lang="sr-Cyrl-CS" dirty="0" smtClean="0"/>
              <a:t>пута</a:t>
            </a:r>
            <a:r>
              <a:rPr lang="pl-PL" dirty="0" smtClean="0"/>
              <a:t>.</a:t>
            </a:r>
            <a:endParaRPr lang="sr-Cyrl-CS" dirty="0" smtClean="0"/>
          </a:p>
          <a:p>
            <a:pPr>
              <a:buNone/>
            </a:pPr>
            <a:r>
              <a:rPr lang="sr-Cyrl-CS" u="sng" dirty="0" smtClean="0"/>
              <a:t>Заштита</a:t>
            </a:r>
            <a:r>
              <a:rPr lang="pl-PL" u="sng" dirty="0" smtClean="0"/>
              <a:t> </a:t>
            </a:r>
            <a:r>
              <a:rPr lang="sr-Cyrl-CS" u="sng" dirty="0" smtClean="0"/>
              <a:t>:</a:t>
            </a:r>
            <a:endParaRPr lang="pl-PL" u="sng" dirty="0" smtClean="0"/>
          </a:p>
          <a:p>
            <a:pPr>
              <a:buNone/>
            </a:pPr>
            <a:r>
              <a:rPr lang="sr-Cyrl-CS" dirty="0" smtClean="0"/>
              <a:t>упознавање</a:t>
            </a:r>
            <a:r>
              <a:rPr lang="en-US" dirty="0" smtClean="0"/>
              <a:t> </a:t>
            </a:r>
            <a:r>
              <a:rPr lang="sr-Cyrl-CS" dirty="0" smtClean="0"/>
              <a:t>особља са</a:t>
            </a:r>
            <a:r>
              <a:rPr lang="en-US" dirty="0" smtClean="0"/>
              <a:t> </a:t>
            </a:r>
            <a:r>
              <a:rPr lang="sr-Cyrl-CS" dirty="0" smtClean="0"/>
              <a:t>штетним</a:t>
            </a:r>
            <a:r>
              <a:rPr lang="en-US" dirty="0" smtClean="0"/>
              <a:t> </a:t>
            </a:r>
            <a:r>
              <a:rPr lang="sr-Cyrl-CS" dirty="0" smtClean="0"/>
              <a:t>дејством</a:t>
            </a:r>
            <a:r>
              <a:rPr lang="en-US" dirty="0" smtClean="0"/>
              <a:t> </a:t>
            </a:r>
            <a:r>
              <a:rPr lang="sr-Cyrl-CS" dirty="0" smtClean="0"/>
              <a:t>ласерских</a:t>
            </a:r>
            <a:r>
              <a:rPr lang="en-US" dirty="0" smtClean="0"/>
              <a:t> </a:t>
            </a:r>
            <a:r>
              <a:rPr lang="sr-Cyrl-CS" dirty="0" smtClean="0"/>
              <a:t>зрака</a:t>
            </a:r>
            <a:r>
              <a:rPr lang="en-US" dirty="0" smtClean="0"/>
              <a:t>, </a:t>
            </a:r>
            <a:endParaRPr lang="sr-Cyrl-CS" dirty="0" smtClean="0"/>
          </a:p>
          <a:p>
            <a:pPr>
              <a:buNone/>
            </a:pPr>
            <a:r>
              <a:rPr lang="sr-Cyrl-CS" dirty="0" smtClean="0"/>
              <a:t>стручно</a:t>
            </a:r>
            <a:r>
              <a:rPr lang="en-US" dirty="0" smtClean="0"/>
              <a:t> </a:t>
            </a:r>
            <a:r>
              <a:rPr lang="sr-Cyrl-CS" dirty="0" smtClean="0"/>
              <a:t>и опрезно</a:t>
            </a:r>
            <a:r>
              <a:rPr lang="pl-PL" dirty="0" smtClean="0"/>
              <a:t> </a:t>
            </a:r>
            <a:r>
              <a:rPr lang="sr-Cyrl-CS" dirty="0" smtClean="0"/>
              <a:t>руковање</a:t>
            </a:r>
            <a:r>
              <a:rPr lang="pl-PL" dirty="0" smtClean="0"/>
              <a:t> </a:t>
            </a:r>
            <a:r>
              <a:rPr lang="sr-Cyrl-CS" dirty="0" smtClean="0"/>
              <a:t>ласерским</a:t>
            </a:r>
            <a:r>
              <a:rPr lang="pl-PL" dirty="0" smtClean="0"/>
              <a:t> </a:t>
            </a:r>
            <a:r>
              <a:rPr lang="sr-Cyrl-CS" dirty="0" smtClean="0"/>
              <a:t>апаратом</a:t>
            </a:r>
            <a:r>
              <a:rPr lang="pl-PL" dirty="0" smtClean="0"/>
              <a:t> </a:t>
            </a:r>
            <a:endParaRPr lang="sr-Cyrl-CS" dirty="0" smtClean="0"/>
          </a:p>
          <a:p>
            <a:pPr>
              <a:buNone/>
            </a:pPr>
            <a:r>
              <a:rPr lang="pl-PL" dirty="0" smtClean="0"/>
              <a:t> </a:t>
            </a:r>
            <a:r>
              <a:rPr lang="sr-Cyrl-CS" dirty="0" smtClean="0"/>
              <a:t>обавезна употреба</a:t>
            </a:r>
            <a:r>
              <a:rPr lang="en-US" dirty="0" smtClean="0"/>
              <a:t> </a:t>
            </a:r>
            <a:r>
              <a:rPr lang="sr-Cyrl-CS" dirty="0" smtClean="0"/>
              <a:t>заштитних</a:t>
            </a:r>
            <a:r>
              <a:rPr lang="en-US" dirty="0" smtClean="0"/>
              <a:t> </a:t>
            </a:r>
            <a:r>
              <a:rPr lang="sr-Cyrl-CS" dirty="0" smtClean="0"/>
              <a:t>наочара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Мере заштите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3000"/>
              </a:spcBef>
            </a:pPr>
            <a:r>
              <a:rPr lang="ru-RU" altLang="en-US" dirty="0" smtClean="0"/>
              <a:t>Наочари са посебним филтром</a:t>
            </a:r>
          </a:p>
          <a:p>
            <a:pPr>
              <a:lnSpc>
                <a:spcPct val="150000"/>
              </a:lnSpc>
              <a:spcBef>
                <a:spcPts val="3000"/>
              </a:spcBef>
            </a:pPr>
            <a:r>
              <a:rPr lang="ru-RU" altLang="en-US" dirty="0" smtClean="0"/>
              <a:t>Добро и равномерно осветљена просторија, без огледала, без лакираних површина</a:t>
            </a:r>
          </a:p>
          <a:p>
            <a:pPr>
              <a:lnSpc>
                <a:spcPct val="150000"/>
              </a:lnSpc>
              <a:spcBef>
                <a:spcPts val="3000"/>
              </a:spcBef>
            </a:pPr>
            <a:r>
              <a:rPr lang="ru-RU" altLang="en-US" b="1" dirty="0" smtClean="0"/>
              <a:t>Не гледати у ласерски сноп!</a:t>
            </a:r>
            <a:endParaRPr lang="en-US" altLang="en-US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Како</a:t>
            </a:r>
            <a:r>
              <a:rPr lang="en-US" dirty="0" smtClean="0"/>
              <a:t> </a:t>
            </a:r>
            <a:r>
              <a:rPr lang="sr-Cyrl-CS" dirty="0" smtClean="0"/>
              <a:t>настаје</a:t>
            </a:r>
            <a:r>
              <a:rPr lang="en-US" dirty="0" smtClean="0"/>
              <a:t> </a:t>
            </a:r>
            <a:r>
              <a:rPr lang="sr-Cyrl-CS" dirty="0" smtClean="0"/>
              <a:t>стимулисана</a:t>
            </a:r>
            <a:r>
              <a:rPr lang="en-US" dirty="0" smtClean="0"/>
              <a:t> </a:t>
            </a:r>
            <a:r>
              <a:rPr lang="sr-Cyrl-CS" dirty="0" smtClean="0"/>
              <a:t>светлост</a:t>
            </a:r>
            <a:r>
              <a:rPr lang="sr-Cyrl-C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CS" dirty="0" smtClean="0"/>
              <a:t>Атом</a:t>
            </a:r>
            <a:r>
              <a:rPr lang="pl-PL" dirty="0" smtClean="0"/>
              <a:t> </a:t>
            </a:r>
            <a:r>
              <a:rPr lang="sr-Cyrl-CS" dirty="0" smtClean="0"/>
              <a:t>се</a:t>
            </a:r>
            <a:r>
              <a:rPr lang="pl-PL" dirty="0" smtClean="0"/>
              <a:t> </a:t>
            </a:r>
            <a:r>
              <a:rPr lang="sr-Cyrl-CS" dirty="0" smtClean="0"/>
              <a:t>састоји</a:t>
            </a:r>
            <a:r>
              <a:rPr lang="pl-PL" dirty="0" smtClean="0"/>
              <a:t> </a:t>
            </a:r>
            <a:r>
              <a:rPr lang="sr-Cyrl-CS" dirty="0" smtClean="0"/>
              <a:t>од</a:t>
            </a:r>
            <a:r>
              <a:rPr lang="pl-PL" dirty="0" smtClean="0"/>
              <a:t> </a:t>
            </a:r>
            <a:r>
              <a:rPr lang="sr-Cyrl-CS" dirty="0" smtClean="0"/>
              <a:t>позитивно</a:t>
            </a:r>
            <a:r>
              <a:rPr lang="pl-PL" dirty="0" smtClean="0"/>
              <a:t> </a:t>
            </a:r>
            <a:r>
              <a:rPr lang="sr-Cyrl-CS" dirty="0" smtClean="0"/>
              <a:t>наелектрисаног</a:t>
            </a:r>
            <a:endParaRPr lang="pl-PL" dirty="0" smtClean="0"/>
          </a:p>
          <a:p>
            <a:pPr>
              <a:buNone/>
            </a:pPr>
            <a:r>
              <a:rPr lang="sr-Cyrl-CS" dirty="0" smtClean="0"/>
              <a:t>језгра</a:t>
            </a:r>
            <a:r>
              <a:rPr lang="en-US" dirty="0" smtClean="0"/>
              <a:t> 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sr-Cyrl-CS" dirty="0" smtClean="0"/>
              <a:t>негативно</a:t>
            </a:r>
            <a:r>
              <a:rPr lang="en-US" dirty="0" smtClean="0"/>
              <a:t> </a:t>
            </a:r>
            <a:r>
              <a:rPr lang="sr-Cyrl-CS" dirty="0" smtClean="0"/>
              <a:t>наелектрисаних</a:t>
            </a:r>
            <a:r>
              <a:rPr lang="en-US" dirty="0" smtClean="0"/>
              <a:t> </a:t>
            </a:r>
            <a:r>
              <a:rPr lang="sr-Cyrl-CS" dirty="0" smtClean="0"/>
              <a:t>електрона</a:t>
            </a:r>
            <a:endParaRPr lang="en-US" dirty="0" smtClean="0"/>
          </a:p>
          <a:p>
            <a:pPr>
              <a:buNone/>
            </a:pPr>
            <a:r>
              <a:rPr lang="sr-Cyrl-CS" dirty="0" smtClean="0"/>
              <a:t>који</a:t>
            </a:r>
            <a:r>
              <a:rPr lang="pl-PL" dirty="0" smtClean="0"/>
              <a:t> </a:t>
            </a:r>
            <a:r>
              <a:rPr lang="sr-Cyrl-CS" dirty="0" smtClean="0"/>
              <a:t>круже</a:t>
            </a:r>
            <a:r>
              <a:rPr lang="pl-PL" dirty="0" smtClean="0"/>
              <a:t> </a:t>
            </a:r>
            <a:r>
              <a:rPr lang="sr-Cyrl-CS" dirty="0" smtClean="0"/>
              <a:t>око</a:t>
            </a:r>
            <a:r>
              <a:rPr lang="pl-PL" dirty="0" smtClean="0"/>
              <a:t> </a:t>
            </a:r>
            <a:r>
              <a:rPr lang="sr-Cyrl-CS" dirty="0" smtClean="0"/>
              <a:t>њега</a:t>
            </a:r>
            <a:r>
              <a:rPr lang="pl-PL" dirty="0" smtClean="0"/>
              <a:t> </a:t>
            </a:r>
            <a:r>
              <a:rPr lang="sr-Cyrl-CS" dirty="0" smtClean="0"/>
              <a:t>по</a:t>
            </a:r>
            <a:r>
              <a:rPr lang="pl-PL" dirty="0" smtClean="0"/>
              <a:t> </a:t>
            </a:r>
            <a:r>
              <a:rPr lang="sr-Cyrl-CS" dirty="0" smtClean="0"/>
              <a:t>тачно</a:t>
            </a:r>
            <a:r>
              <a:rPr lang="pl-PL" dirty="0" smtClean="0"/>
              <a:t> </a:t>
            </a:r>
            <a:r>
              <a:rPr lang="sr-Cyrl-CS" dirty="0" smtClean="0"/>
              <a:t>устаљеним</a:t>
            </a:r>
            <a:r>
              <a:rPr lang="pl-PL" dirty="0" smtClean="0"/>
              <a:t> </a:t>
            </a:r>
            <a:r>
              <a:rPr lang="sr-Cyrl-CS" dirty="0" smtClean="0"/>
              <a:t>путањама</a:t>
            </a:r>
            <a:endParaRPr lang="pl-PL" dirty="0" smtClean="0"/>
          </a:p>
          <a:p>
            <a:pPr>
              <a:buNone/>
            </a:pPr>
            <a:r>
              <a:rPr lang="en-US" dirty="0" smtClean="0"/>
              <a:t>(</a:t>
            </a:r>
            <a:r>
              <a:rPr lang="sr-Cyrl-CS" dirty="0" smtClean="0"/>
              <a:t>орбиталама</a:t>
            </a:r>
            <a:r>
              <a:rPr lang="en-US" dirty="0" smtClean="0"/>
              <a:t>), </a:t>
            </a:r>
            <a:r>
              <a:rPr lang="sr-Cyrl-CS" dirty="0" smtClean="0"/>
              <a:t>на</a:t>
            </a:r>
            <a:r>
              <a:rPr lang="en-US" dirty="0" smtClean="0"/>
              <a:t> </a:t>
            </a:r>
            <a:r>
              <a:rPr lang="sr-Cyrl-CS" dirty="0" smtClean="0"/>
              <a:t>одређеном</a:t>
            </a:r>
            <a:r>
              <a:rPr lang="vi-VN" dirty="0" smtClean="0"/>
              <a:t> </a:t>
            </a:r>
            <a:r>
              <a:rPr lang="sr-Cyrl-CS" dirty="0" smtClean="0"/>
              <a:t>растојању</a:t>
            </a:r>
            <a:r>
              <a:rPr lang="vi-VN" dirty="0" smtClean="0"/>
              <a:t> </a:t>
            </a:r>
            <a:r>
              <a:rPr lang="sr-Cyrl-CS" dirty="0" smtClean="0"/>
              <a:t>од</a:t>
            </a:r>
            <a:r>
              <a:rPr lang="vi-VN" dirty="0" smtClean="0"/>
              <a:t> </a:t>
            </a:r>
            <a:r>
              <a:rPr lang="sr-Cyrl-CS" dirty="0" smtClean="0"/>
              <a:t>језгра</a:t>
            </a:r>
            <a:r>
              <a:rPr lang="vi-VN" dirty="0" smtClean="0"/>
              <a:t>. </a:t>
            </a:r>
            <a:r>
              <a:rPr lang="sr-Cyrl-CS" dirty="0" smtClean="0"/>
              <a:t>Атом</a:t>
            </a:r>
            <a:r>
              <a:rPr lang="vi-VN" dirty="0" smtClean="0"/>
              <a:t> </a:t>
            </a:r>
            <a:r>
              <a:rPr lang="sr-Cyrl-CS" dirty="0" smtClean="0"/>
              <a:t>ј</a:t>
            </a:r>
            <a:r>
              <a:rPr lang="sr-Cyrl-CS" dirty="0" smtClean="0"/>
              <a:t>е</a:t>
            </a:r>
            <a:r>
              <a:rPr lang="vi-VN" dirty="0" smtClean="0"/>
              <a:t> </a:t>
            </a:r>
            <a:r>
              <a:rPr lang="sr-Cyrl-CS" dirty="0" smtClean="0"/>
              <a:t>тада</a:t>
            </a:r>
            <a:r>
              <a:rPr lang="pl-PL" dirty="0" smtClean="0"/>
              <a:t> </a:t>
            </a:r>
            <a:r>
              <a:rPr lang="sr-Cyrl-CS" dirty="0" smtClean="0"/>
              <a:t>у</a:t>
            </a:r>
            <a:r>
              <a:rPr lang="pl-PL" dirty="0" smtClean="0"/>
              <a:t> </a:t>
            </a:r>
            <a:r>
              <a:rPr lang="sr-Cyrl-CS" dirty="0" smtClean="0"/>
              <a:t>стабилном</a:t>
            </a:r>
            <a:r>
              <a:rPr lang="pl-PL" dirty="0" smtClean="0"/>
              <a:t> </a:t>
            </a:r>
            <a:r>
              <a:rPr lang="sr-Cyrl-CS" dirty="0" smtClean="0"/>
              <a:t>стању,</a:t>
            </a:r>
            <a:r>
              <a:rPr lang="pl-PL" dirty="0" smtClean="0"/>
              <a:t> </a:t>
            </a:r>
            <a:r>
              <a:rPr lang="sr-Cyrl-CS" dirty="0" smtClean="0"/>
              <a:t>нити</a:t>
            </a:r>
            <a:r>
              <a:rPr lang="pl-PL" dirty="0" smtClean="0"/>
              <a:t> </a:t>
            </a:r>
            <a:r>
              <a:rPr lang="sr-Cyrl-CS" dirty="0" smtClean="0"/>
              <a:t>апсорбује</a:t>
            </a:r>
            <a:endParaRPr lang="pl-PL" dirty="0" smtClean="0"/>
          </a:p>
          <a:p>
            <a:pPr>
              <a:buNone/>
            </a:pPr>
            <a:r>
              <a:rPr lang="sr-Cyrl-CS" dirty="0" smtClean="0"/>
              <a:t>нити</a:t>
            </a:r>
            <a:r>
              <a:rPr lang="en-US" dirty="0" smtClean="0"/>
              <a:t> </a:t>
            </a:r>
            <a:r>
              <a:rPr lang="sr-Cyrl-CS" dirty="0" smtClean="0"/>
              <a:t>зрачи</a:t>
            </a:r>
            <a:r>
              <a:rPr lang="en-US" dirty="0" smtClean="0"/>
              <a:t> </a:t>
            </a:r>
            <a:r>
              <a:rPr lang="sr-Cyrl-CS" dirty="0" smtClean="0"/>
              <a:t>ем</a:t>
            </a:r>
            <a:r>
              <a:rPr lang="en-US" dirty="0" smtClean="0"/>
              <a:t> </a:t>
            </a:r>
            <a:r>
              <a:rPr lang="sr-Cyrl-CS" dirty="0" smtClean="0"/>
              <a:t>таласе</a:t>
            </a:r>
            <a:r>
              <a:rPr lang="en-US" dirty="0" smtClean="0"/>
              <a:t>.</a:t>
            </a:r>
            <a:endParaRPr lang="sr-Cyrl-C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sr-Cyrl-CS" dirty="0" smtClean="0"/>
          </a:p>
          <a:p>
            <a:r>
              <a:rPr lang="sr-Cyrl-CS" dirty="0" smtClean="0"/>
              <a:t>Под</a:t>
            </a:r>
            <a:r>
              <a:rPr lang="en-US" dirty="0" smtClean="0"/>
              <a:t> </a:t>
            </a:r>
            <a:r>
              <a:rPr lang="sr-Cyrl-CS" dirty="0" smtClean="0"/>
              <a:t>дејством спољне</a:t>
            </a:r>
            <a:r>
              <a:rPr lang="vi-VN" dirty="0" smtClean="0"/>
              <a:t> </a:t>
            </a:r>
            <a:r>
              <a:rPr lang="sr-Cyrl-CS" dirty="0" smtClean="0"/>
              <a:t>енергије</a:t>
            </a:r>
            <a:r>
              <a:rPr lang="vi-VN" dirty="0" smtClean="0"/>
              <a:t> </a:t>
            </a:r>
            <a:r>
              <a:rPr lang="sr-Cyrl-CS" dirty="0" smtClean="0"/>
              <a:t>електрони</a:t>
            </a:r>
            <a:r>
              <a:rPr lang="vi-VN" dirty="0" smtClean="0"/>
              <a:t> </a:t>
            </a:r>
            <a:r>
              <a:rPr lang="sr-Cyrl-CS" dirty="0" smtClean="0"/>
              <a:t>апсорбују</a:t>
            </a:r>
            <a:r>
              <a:rPr lang="vi-VN" dirty="0" smtClean="0"/>
              <a:t> </a:t>
            </a:r>
            <a:r>
              <a:rPr lang="sr-Cyrl-CS" dirty="0" smtClean="0"/>
              <a:t>одређену количину</a:t>
            </a:r>
            <a:r>
              <a:rPr lang="en-US" dirty="0" smtClean="0"/>
              <a:t> </a:t>
            </a:r>
            <a:r>
              <a:rPr lang="sr-Cyrl-CS" dirty="0" smtClean="0"/>
              <a:t>или</a:t>
            </a:r>
            <a:r>
              <a:rPr lang="en-US" dirty="0" smtClean="0"/>
              <a:t> </a:t>
            </a:r>
            <a:r>
              <a:rPr lang="sr-Cyrl-CS" dirty="0" smtClean="0">
                <a:solidFill>
                  <a:srgbClr val="FF0000"/>
                </a:solidFill>
              </a:rPr>
              <a:t>квант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sr-Cyrl-CS" dirty="0" smtClean="0">
                <a:solidFill>
                  <a:srgbClr val="FF0000"/>
                </a:solidFill>
              </a:rPr>
              <a:t>енергије</a:t>
            </a:r>
            <a:r>
              <a:rPr lang="sr-Cyrl-CS" dirty="0" smtClean="0"/>
              <a:t>,</a:t>
            </a:r>
            <a:r>
              <a:rPr lang="en-US" dirty="0" smtClean="0"/>
              <a:t> 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sr-Cyrl-CS" dirty="0" smtClean="0"/>
              <a:t>прелазе</a:t>
            </a:r>
            <a:r>
              <a:rPr lang="en-US" dirty="0" smtClean="0"/>
              <a:t> </a:t>
            </a:r>
            <a:r>
              <a:rPr lang="sr-Cyrl-CS" dirty="0" smtClean="0"/>
              <a:t>у</a:t>
            </a:r>
            <a:r>
              <a:rPr lang="en-US" dirty="0" smtClean="0"/>
              <a:t> </a:t>
            </a:r>
            <a:r>
              <a:rPr lang="sr-Cyrl-CS" dirty="0" smtClean="0"/>
              <a:t>више</a:t>
            </a:r>
            <a:r>
              <a:rPr lang="en-US" dirty="0" smtClean="0"/>
              <a:t> </a:t>
            </a:r>
            <a:r>
              <a:rPr lang="sr-Cyrl-CS" dirty="0" smtClean="0"/>
              <a:t>орбите. Атом</a:t>
            </a:r>
            <a:r>
              <a:rPr lang="pl-PL" dirty="0" smtClean="0"/>
              <a:t> </a:t>
            </a:r>
            <a:r>
              <a:rPr lang="sr-Cyrl-CS" dirty="0" smtClean="0"/>
              <a:t>се</a:t>
            </a:r>
            <a:r>
              <a:rPr lang="pl-PL" dirty="0" smtClean="0"/>
              <a:t> </a:t>
            </a:r>
            <a:r>
              <a:rPr lang="sr-Cyrl-CS" dirty="0" smtClean="0"/>
              <a:t>тада</a:t>
            </a:r>
            <a:r>
              <a:rPr lang="pl-PL" dirty="0" smtClean="0"/>
              <a:t> </a:t>
            </a:r>
            <a:r>
              <a:rPr lang="sr-Cyrl-CS" dirty="0" smtClean="0"/>
              <a:t>налази</a:t>
            </a:r>
            <a:r>
              <a:rPr lang="pl-PL" dirty="0" smtClean="0"/>
              <a:t> </a:t>
            </a:r>
            <a:r>
              <a:rPr lang="sr-Cyrl-CS" dirty="0" smtClean="0"/>
              <a:t>у</a:t>
            </a:r>
            <a:r>
              <a:rPr lang="pl-PL" dirty="0" smtClean="0"/>
              <a:t> </a:t>
            </a:r>
            <a:r>
              <a:rPr lang="sr-Cyrl-CS" u="sng" dirty="0" smtClean="0"/>
              <a:t>побуђеном</a:t>
            </a:r>
            <a:endParaRPr lang="pl-PL" u="sng" dirty="0" smtClean="0"/>
          </a:p>
          <a:p>
            <a:pPr>
              <a:buNone/>
            </a:pPr>
            <a:r>
              <a:rPr lang="sr-Cyrl-CS" dirty="0" smtClean="0"/>
              <a:t> </a:t>
            </a:r>
            <a:r>
              <a:rPr lang="sr-Cyrl-CS" dirty="0" smtClean="0"/>
              <a:t>    стању</a:t>
            </a:r>
            <a:r>
              <a:rPr lang="it-IT" dirty="0" smtClean="0"/>
              <a:t>.</a:t>
            </a:r>
            <a:r>
              <a:rPr lang="sr-Cyrl-CS" dirty="0" smtClean="0"/>
              <a:t>После </a:t>
            </a:r>
            <a:r>
              <a:rPr lang="pl-PL" dirty="0" smtClean="0"/>
              <a:t>10-8 </a:t>
            </a:r>
            <a:r>
              <a:rPr lang="sr-Cyrl-CS" dirty="0" smtClean="0"/>
              <a:t>сек</a:t>
            </a:r>
            <a:r>
              <a:rPr lang="pl-PL" dirty="0" smtClean="0"/>
              <a:t> </a:t>
            </a:r>
            <a:r>
              <a:rPr lang="sr-Cyrl-CS" dirty="0" smtClean="0"/>
              <a:t>враћају</a:t>
            </a:r>
            <a:r>
              <a:rPr lang="pl-PL" dirty="0" smtClean="0"/>
              <a:t> </a:t>
            </a:r>
            <a:r>
              <a:rPr lang="sr-Cyrl-CS" dirty="0" smtClean="0"/>
              <a:t>на</a:t>
            </a:r>
            <a:r>
              <a:rPr lang="pl-PL" dirty="0" smtClean="0"/>
              <a:t> </a:t>
            </a:r>
            <a:r>
              <a:rPr lang="sr-Cyrl-CS" dirty="0" smtClean="0"/>
              <a:t>ниже енергетске</a:t>
            </a:r>
            <a:r>
              <a:rPr lang="nb-NO" dirty="0" smtClean="0"/>
              <a:t> </a:t>
            </a:r>
            <a:r>
              <a:rPr lang="sr-Cyrl-CS" dirty="0" smtClean="0"/>
              <a:t>нивое</a:t>
            </a:r>
            <a:r>
              <a:rPr lang="nb-NO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Како</a:t>
            </a:r>
            <a:r>
              <a:rPr lang="en-US" dirty="0" smtClean="0"/>
              <a:t> </a:t>
            </a:r>
            <a:r>
              <a:rPr lang="sr-Cyrl-CS" dirty="0" smtClean="0"/>
              <a:t>настаје</a:t>
            </a:r>
            <a:r>
              <a:rPr lang="en-US" dirty="0" smtClean="0"/>
              <a:t> </a:t>
            </a:r>
            <a:r>
              <a:rPr lang="sr-Cyrl-CS" dirty="0" smtClean="0"/>
              <a:t>стимулисана</a:t>
            </a:r>
            <a:r>
              <a:rPr lang="en-US" dirty="0" smtClean="0"/>
              <a:t> </a:t>
            </a:r>
            <a:r>
              <a:rPr lang="sr-Cyrl-CS" dirty="0" smtClean="0"/>
              <a:t>светлост?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CS" dirty="0" smtClean="0"/>
              <a:t>Прелазак</a:t>
            </a:r>
            <a:r>
              <a:rPr lang="nb-NO" dirty="0" smtClean="0"/>
              <a:t> </a:t>
            </a:r>
            <a:r>
              <a:rPr lang="sr-Cyrl-CS" dirty="0" smtClean="0"/>
              <a:t>електрона</a:t>
            </a:r>
            <a:r>
              <a:rPr lang="nb-NO" dirty="0" smtClean="0"/>
              <a:t> </a:t>
            </a:r>
            <a:r>
              <a:rPr lang="sr-Cyrl-CS" dirty="0" smtClean="0"/>
              <a:t>са</a:t>
            </a:r>
            <a:r>
              <a:rPr lang="nb-NO" dirty="0" smtClean="0"/>
              <a:t> </a:t>
            </a:r>
            <a:r>
              <a:rPr lang="sr-Cyrl-CS" dirty="0" smtClean="0"/>
              <a:t>енергетски виших</a:t>
            </a:r>
            <a:r>
              <a:rPr lang="en-US" dirty="0" smtClean="0"/>
              <a:t> </a:t>
            </a:r>
            <a:r>
              <a:rPr lang="sr-Cyrl-CS" dirty="0" smtClean="0"/>
              <a:t>на</a:t>
            </a:r>
            <a:r>
              <a:rPr lang="en-US" dirty="0" smtClean="0"/>
              <a:t> </a:t>
            </a:r>
            <a:r>
              <a:rPr lang="sr-Cyrl-CS" dirty="0" smtClean="0"/>
              <a:t>енергетски</a:t>
            </a:r>
            <a:r>
              <a:rPr lang="en-US" dirty="0" smtClean="0"/>
              <a:t> </a:t>
            </a:r>
            <a:r>
              <a:rPr lang="sr-Cyrl-CS" dirty="0" smtClean="0"/>
              <a:t>ниже</a:t>
            </a:r>
            <a:r>
              <a:rPr lang="en-US" dirty="0" smtClean="0"/>
              <a:t> </a:t>
            </a:r>
            <a:r>
              <a:rPr lang="sr-Cyrl-CS" dirty="0" smtClean="0"/>
              <a:t>нивое&gt;квант</a:t>
            </a:r>
            <a:r>
              <a:rPr lang="en-US" dirty="0" smtClean="0"/>
              <a:t> </a:t>
            </a:r>
            <a:r>
              <a:rPr lang="sr-Cyrl-CS" dirty="0" smtClean="0"/>
              <a:t>енергије</a:t>
            </a:r>
            <a:r>
              <a:rPr lang="en-US" dirty="0" smtClean="0"/>
              <a:t> </a:t>
            </a:r>
            <a:r>
              <a:rPr lang="sr-Cyrl-CS" dirty="0" smtClean="0"/>
              <a:t>у</a:t>
            </a:r>
            <a:r>
              <a:rPr lang="en-US" dirty="0" smtClean="0"/>
              <a:t> </a:t>
            </a:r>
            <a:r>
              <a:rPr lang="sr-Cyrl-CS" dirty="0" smtClean="0"/>
              <a:t>виду</a:t>
            </a:r>
            <a:r>
              <a:rPr lang="en-US" dirty="0" smtClean="0"/>
              <a:t> </a:t>
            </a:r>
            <a:r>
              <a:rPr lang="sr-Cyrl-CS" dirty="0" smtClean="0"/>
              <a:t>електромагнетног зрачења</a:t>
            </a:r>
            <a:r>
              <a:rPr lang="en-US" dirty="0" smtClean="0"/>
              <a:t> </a:t>
            </a:r>
            <a:r>
              <a:rPr lang="sr-Cyrl-CS" dirty="0" smtClean="0"/>
              <a:t>који</a:t>
            </a:r>
            <a:r>
              <a:rPr lang="en-US" dirty="0" smtClean="0"/>
              <a:t> </a:t>
            </a:r>
            <a:r>
              <a:rPr lang="sr-Cyrl-CS" dirty="0" smtClean="0"/>
              <a:t>се</a:t>
            </a:r>
            <a:r>
              <a:rPr lang="en-US" dirty="0" smtClean="0"/>
              <a:t> </a:t>
            </a:r>
            <a:r>
              <a:rPr lang="sr-Cyrl-CS" dirty="0" smtClean="0"/>
              <a:t>још</a:t>
            </a:r>
            <a:r>
              <a:rPr lang="en-US" dirty="0" smtClean="0"/>
              <a:t> </a:t>
            </a:r>
            <a:r>
              <a:rPr lang="sr-Cyrl-CS" dirty="0" smtClean="0"/>
              <a:t>назива</a:t>
            </a:r>
            <a:r>
              <a:rPr lang="en-US" dirty="0" smtClean="0"/>
              <a:t> </a:t>
            </a:r>
            <a:r>
              <a:rPr lang="sr-Cyrl-CS" dirty="0" smtClean="0">
                <a:solidFill>
                  <a:srgbClr val="FF0000"/>
                </a:solidFill>
              </a:rPr>
              <a:t>фотон</a:t>
            </a:r>
            <a:r>
              <a:rPr lang="en-US" dirty="0" smtClean="0"/>
              <a:t>.</a:t>
            </a:r>
            <a:r>
              <a:rPr lang="sr-Cyrl-CS" dirty="0" smtClean="0"/>
              <a:t>Овако настали</a:t>
            </a:r>
            <a:r>
              <a:rPr lang="en-US" dirty="0" smtClean="0"/>
              <a:t> </a:t>
            </a:r>
            <a:r>
              <a:rPr lang="sr-Cyrl-CS" dirty="0" smtClean="0"/>
              <a:t>фотони</a:t>
            </a:r>
            <a:r>
              <a:rPr lang="en-US" dirty="0" smtClean="0"/>
              <a:t> </a:t>
            </a:r>
            <a:r>
              <a:rPr lang="sr-Cyrl-CS" dirty="0" smtClean="0"/>
              <a:t>су</a:t>
            </a:r>
            <a:r>
              <a:rPr lang="en-US" dirty="0" smtClean="0"/>
              <a:t> </a:t>
            </a:r>
            <a:r>
              <a:rPr lang="sr-Cyrl-CS" dirty="0" smtClean="0"/>
              <a:t>различит</a:t>
            </a:r>
            <a:r>
              <a:rPr lang="en-US" dirty="0" smtClean="0"/>
              <a:t> </a:t>
            </a:r>
            <a:r>
              <a:rPr lang="sr-Cyrl-CS" dirty="0" smtClean="0"/>
              <a:t>правац</a:t>
            </a:r>
            <a:r>
              <a:rPr lang="en-US" dirty="0" smtClean="0"/>
              <a:t>, </a:t>
            </a:r>
            <a:r>
              <a:rPr lang="sr-Cyrl-CS" dirty="0" smtClean="0"/>
              <a:t>фазу</a:t>
            </a:r>
            <a:r>
              <a:rPr lang="en-US" dirty="0" smtClean="0"/>
              <a:t> 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sr-Cyrl-CS" dirty="0" smtClean="0"/>
              <a:t>таласну дужину</a:t>
            </a:r>
            <a:r>
              <a:rPr lang="en-US" dirty="0" smtClean="0"/>
              <a:t>(</a:t>
            </a:r>
            <a:r>
              <a:rPr lang="sr-Cyrl-CS" dirty="0" smtClean="0"/>
              <a:t>фреквенце</a:t>
            </a:r>
            <a:r>
              <a:rPr lang="en-US" dirty="0" smtClean="0"/>
              <a:t>) 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sr-Cyrl-CS" dirty="0" smtClean="0"/>
              <a:t>чине</a:t>
            </a:r>
            <a:r>
              <a:rPr lang="en-US" dirty="0" smtClean="0"/>
              <a:t> </a:t>
            </a:r>
            <a:r>
              <a:rPr lang="sr-Cyrl-CS" dirty="0" smtClean="0">
                <a:solidFill>
                  <a:srgbClr val="FF0000"/>
                </a:solidFill>
              </a:rPr>
              <a:t>белу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sr-Cyrl-CS" dirty="0" smtClean="0">
                <a:solidFill>
                  <a:srgbClr val="FF0000"/>
                </a:solidFill>
              </a:rPr>
              <a:t>светлост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/>
          </a:p>
          <a:p>
            <a:r>
              <a:rPr lang="sr-Cyrl-CS" dirty="0" smtClean="0"/>
              <a:t>При</a:t>
            </a:r>
            <a:r>
              <a:rPr lang="pl-PL" dirty="0" smtClean="0"/>
              <a:t> </a:t>
            </a:r>
            <a:r>
              <a:rPr lang="sr-Cyrl-CS" dirty="0" smtClean="0"/>
              <a:t>спонтаној</a:t>
            </a:r>
            <a:r>
              <a:rPr lang="pl-PL" dirty="0" smtClean="0"/>
              <a:t> </a:t>
            </a:r>
            <a:r>
              <a:rPr lang="sr-Cyrl-CS" dirty="0" smtClean="0"/>
              <a:t>емисији</a:t>
            </a:r>
            <a:r>
              <a:rPr lang="pl-PL" dirty="0" smtClean="0"/>
              <a:t> </a:t>
            </a:r>
            <a:r>
              <a:rPr lang="sr-Cyrl-CS" dirty="0" smtClean="0"/>
              <a:t>само</a:t>
            </a:r>
            <a:r>
              <a:rPr lang="pl-PL" dirty="0" smtClean="0"/>
              <a:t> </a:t>
            </a:r>
            <a:r>
              <a:rPr lang="sr-Cyrl-CS" dirty="0" smtClean="0"/>
              <a:t>мали</a:t>
            </a:r>
            <a:r>
              <a:rPr lang="pl-PL" dirty="0" smtClean="0"/>
              <a:t> </a:t>
            </a:r>
            <a:r>
              <a:rPr lang="sr-Cyrl-CS" dirty="0" smtClean="0"/>
              <a:t>број</a:t>
            </a:r>
            <a:r>
              <a:rPr lang="pl-PL" dirty="0" smtClean="0"/>
              <a:t> </a:t>
            </a:r>
            <a:r>
              <a:rPr lang="sr-Cyrl-CS" dirty="0" smtClean="0"/>
              <a:t>атома</a:t>
            </a:r>
            <a:endParaRPr lang="pl-PL" dirty="0" smtClean="0"/>
          </a:p>
          <a:p>
            <a:pPr>
              <a:buNone/>
            </a:pPr>
            <a:r>
              <a:rPr lang="sr-Cyrl-CS" dirty="0" smtClean="0"/>
              <a:t>    се</a:t>
            </a:r>
            <a:r>
              <a:rPr lang="pl-PL" dirty="0" smtClean="0"/>
              <a:t> </a:t>
            </a:r>
            <a:r>
              <a:rPr lang="sr-Cyrl-CS" dirty="0" smtClean="0"/>
              <a:t>налази</a:t>
            </a:r>
            <a:r>
              <a:rPr lang="pl-PL" dirty="0" smtClean="0"/>
              <a:t> </a:t>
            </a:r>
            <a:r>
              <a:rPr lang="sr-Cyrl-CS" dirty="0" smtClean="0"/>
              <a:t>у</a:t>
            </a:r>
            <a:r>
              <a:rPr lang="pl-PL" dirty="0" smtClean="0"/>
              <a:t> </a:t>
            </a:r>
            <a:r>
              <a:rPr lang="sr-Cyrl-CS" dirty="0" smtClean="0"/>
              <a:t>побуђеном</a:t>
            </a:r>
            <a:r>
              <a:rPr lang="pl-PL" dirty="0" smtClean="0"/>
              <a:t> </a:t>
            </a:r>
            <a:r>
              <a:rPr lang="sr-Cyrl-CS" dirty="0" smtClean="0"/>
              <a:t>стању</a:t>
            </a:r>
            <a:r>
              <a:rPr lang="pl-PL" dirty="0" smtClean="0"/>
              <a:t>, </a:t>
            </a:r>
            <a:r>
              <a:rPr lang="sr-Cyrl-CS" dirty="0" smtClean="0"/>
              <a:t>па</a:t>
            </a:r>
            <a:r>
              <a:rPr lang="pl-PL" dirty="0" smtClean="0"/>
              <a:t> </a:t>
            </a:r>
            <a:r>
              <a:rPr lang="sr-Cyrl-CS" dirty="0" smtClean="0"/>
              <a:t>је</a:t>
            </a:r>
            <a:r>
              <a:rPr lang="pl-PL" dirty="0" smtClean="0"/>
              <a:t> </a:t>
            </a:r>
            <a:r>
              <a:rPr lang="sr-Cyrl-CS" dirty="0" smtClean="0"/>
              <a:t>енергија</a:t>
            </a:r>
            <a:endParaRPr lang="pl-PL" dirty="0" smtClean="0"/>
          </a:p>
          <a:p>
            <a:pPr>
              <a:buNone/>
            </a:pPr>
            <a:r>
              <a:rPr lang="sr-Cyrl-CS" dirty="0" smtClean="0"/>
              <a:t>    беле</a:t>
            </a:r>
            <a:r>
              <a:rPr lang="en-US" dirty="0" smtClean="0"/>
              <a:t> </a:t>
            </a:r>
            <a:r>
              <a:rPr lang="sr-Cyrl-CS" dirty="0" smtClean="0"/>
              <a:t>светлости</a:t>
            </a:r>
            <a:r>
              <a:rPr lang="en-US" dirty="0" smtClean="0"/>
              <a:t> </a:t>
            </a:r>
            <a:r>
              <a:rPr lang="sr-Cyrl-CS" dirty="0" smtClean="0"/>
              <a:t>релативно</a:t>
            </a:r>
            <a:r>
              <a:rPr lang="en-US" dirty="0" smtClean="0"/>
              <a:t> </a:t>
            </a:r>
            <a:r>
              <a:rPr lang="sr-Cyrl-CS" dirty="0" smtClean="0"/>
              <a:t>мала</a:t>
            </a:r>
            <a:r>
              <a:rPr lang="sr-Cyrl-C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Како</a:t>
            </a:r>
            <a:r>
              <a:rPr lang="en-US" dirty="0" smtClean="0"/>
              <a:t> </a:t>
            </a:r>
            <a:r>
              <a:rPr lang="sr-Cyrl-CS" dirty="0" smtClean="0"/>
              <a:t>настаје</a:t>
            </a:r>
            <a:r>
              <a:rPr lang="en-US" dirty="0" smtClean="0"/>
              <a:t> </a:t>
            </a:r>
            <a:r>
              <a:rPr lang="sr-Cyrl-CS" dirty="0" smtClean="0"/>
              <a:t>стимулисана</a:t>
            </a:r>
            <a:r>
              <a:rPr lang="en-US" dirty="0" smtClean="0"/>
              <a:t> </a:t>
            </a:r>
            <a:r>
              <a:rPr lang="sr-Cyrl-CS" dirty="0" smtClean="0"/>
              <a:t>светлост?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CS" dirty="0" smtClean="0">
                <a:latin typeface="+mj-lt"/>
              </a:rPr>
              <a:t>Уколико</a:t>
            </a:r>
            <a:r>
              <a:rPr lang="pl-PL" dirty="0" smtClean="0">
                <a:latin typeface="+mj-lt"/>
              </a:rPr>
              <a:t> </a:t>
            </a:r>
            <a:r>
              <a:rPr lang="sr-Cyrl-CS" u="sng" dirty="0" smtClean="0">
                <a:latin typeface="+mj-lt"/>
              </a:rPr>
              <a:t>већ</a:t>
            </a:r>
            <a:r>
              <a:rPr lang="pl-PL" u="sng" dirty="0" smtClean="0">
                <a:latin typeface="+mj-lt"/>
              </a:rPr>
              <a:t> </a:t>
            </a:r>
            <a:r>
              <a:rPr lang="sr-Cyrl-CS" u="sng" dirty="0" smtClean="0">
                <a:latin typeface="+mj-lt"/>
              </a:rPr>
              <a:t>побуђени</a:t>
            </a:r>
            <a:r>
              <a:rPr lang="pl-PL" u="sng" dirty="0" smtClean="0">
                <a:latin typeface="+mj-lt"/>
              </a:rPr>
              <a:t> </a:t>
            </a:r>
            <a:r>
              <a:rPr lang="sr-Cyrl-CS" u="sng" dirty="0" smtClean="0">
                <a:latin typeface="+mj-lt"/>
              </a:rPr>
              <a:t>атоми</a:t>
            </a:r>
            <a:r>
              <a:rPr lang="pl-PL" u="sng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ступе</a:t>
            </a:r>
            <a:r>
              <a:rPr lang="pl-PL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у</a:t>
            </a:r>
            <a:r>
              <a:rPr lang="pl-PL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контакт са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фотонима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који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поседују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одређену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количину енергије доћи</a:t>
            </a:r>
            <a:r>
              <a:rPr lang="pl-PL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ће</a:t>
            </a:r>
            <a:r>
              <a:rPr lang="pl-PL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до</a:t>
            </a:r>
            <a:r>
              <a:rPr lang="pl-PL" dirty="0" smtClean="0">
                <a:latin typeface="+mj-lt"/>
              </a:rPr>
              <a:t> </a:t>
            </a:r>
            <a:r>
              <a:rPr lang="sr-Cyrl-CS" dirty="0" smtClean="0">
                <a:solidFill>
                  <a:srgbClr val="FF0000"/>
                </a:solidFill>
                <a:latin typeface="+mj-lt"/>
              </a:rPr>
              <a:t>стимулације</a:t>
            </a:r>
            <a:r>
              <a:rPr lang="pl-PL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sr-Cyrl-CS" dirty="0" smtClean="0">
                <a:solidFill>
                  <a:srgbClr val="FF0000"/>
                </a:solidFill>
                <a:latin typeface="+mj-lt"/>
              </a:rPr>
              <a:t>зрачења побуђених</a:t>
            </a:r>
            <a:r>
              <a:rPr lang="vi-VN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sr-Cyrl-CS" dirty="0" smtClean="0">
                <a:solidFill>
                  <a:srgbClr val="FF0000"/>
                </a:solidFill>
                <a:latin typeface="+mj-lt"/>
              </a:rPr>
              <a:t>атома</a:t>
            </a:r>
            <a:r>
              <a:rPr lang="vi-VN" dirty="0" smtClean="0">
                <a:latin typeface="+mj-lt"/>
              </a:rPr>
              <a:t>, </a:t>
            </a:r>
            <a:r>
              <a:rPr lang="sr-Cyrl-CS" dirty="0" smtClean="0">
                <a:latin typeface="+mj-lt"/>
              </a:rPr>
              <a:t>тако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што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електрони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из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њихових виших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енергетских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нивоа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прелазе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у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ниже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и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при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том емитују</a:t>
            </a:r>
            <a:r>
              <a:rPr lang="it-IT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нове</a:t>
            </a:r>
            <a:r>
              <a:rPr lang="it-IT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фотоне</a:t>
            </a:r>
            <a:r>
              <a:rPr lang="it-IT" dirty="0" smtClean="0">
                <a:latin typeface="+mj-lt"/>
              </a:rPr>
              <a:t>.</a:t>
            </a:r>
            <a:r>
              <a:rPr lang="sr-Cyrl-CS" dirty="0" smtClean="0">
                <a:latin typeface="+mj-lt"/>
              </a:rPr>
              <a:t> Ови</a:t>
            </a:r>
            <a:r>
              <a:rPr lang="it-IT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фотони</a:t>
            </a:r>
            <a:r>
              <a:rPr lang="it-IT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поново</a:t>
            </a:r>
            <a:r>
              <a:rPr lang="it-IT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делују на</a:t>
            </a:r>
            <a:r>
              <a:rPr lang="pl-PL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побуђене</a:t>
            </a:r>
            <a:r>
              <a:rPr lang="pl-PL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атоме</a:t>
            </a:r>
            <a:r>
              <a:rPr lang="pl-PL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и</a:t>
            </a:r>
            <a:r>
              <a:rPr lang="pl-PL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тако</a:t>
            </a:r>
            <a:r>
              <a:rPr lang="pl-PL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настаје</a:t>
            </a:r>
            <a:r>
              <a:rPr lang="pl-PL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ланчана реакција</a:t>
            </a:r>
            <a:r>
              <a:rPr lang="sv-SE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избијања</a:t>
            </a:r>
            <a:r>
              <a:rPr lang="sv-SE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фотона</a:t>
            </a:r>
            <a:r>
              <a:rPr lang="sr-Cyrl-C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који </a:t>
            </a:r>
            <a:r>
              <a:rPr lang="pt-BR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се</a:t>
            </a:r>
            <a:r>
              <a:rPr lang="pt-BR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крећу</a:t>
            </a:r>
            <a:r>
              <a:rPr lang="pt-BR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истим</a:t>
            </a:r>
            <a:r>
              <a:rPr lang="pt-BR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правцем</a:t>
            </a:r>
            <a:r>
              <a:rPr lang="pt-BR" dirty="0" smtClean="0">
                <a:latin typeface="+mj-lt"/>
              </a:rPr>
              <a:t>, </a:t>
            </a:r>
            <a:r>
              <a:rPr lang="sr-Cyrl-CS" dirty="0" smtClean="0">
                <a:latin typeface="+mj-lt"/>
              </a:rPr>
              <a:t>имају исту фазу</a:t>
            </a:r>
            <a:r>
              <a:rPr lang="pt-BR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и</a:t>
            </a:r>
            <a:r>
              <a:rPr lang="pt-BR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таласну дужину</a:t>
            </a:r>
            <a:r>
              <a:rPr lang="en-US" dirty="0" smtClean="0">
                <a:latin typeface="+mj-lt"/>
              </a:rPr>
              <a:t>(</a:t>
            </a:r>
            <a:r>
              <a:rPr lang="sr-Cyrl-CS" dirty="0" smtClean="0">
                <a:latin typeface="+mj-lt"/>
              </a:rPr>
              <a:t>фреквенце</a:t>
            </a:r>
            <a:r>
              <a:rPr lang="en-US" dirty="0" smtClean="0">
                <a:latin typeface="+mj-lt"/>
              </a:rPr>
              <a:t>).</a:t>
            </a:r>
            <a:r>
              <a:rPr lang="sr-Cyrl-CS" dirty="0" smtClean="0">
                <a:latin typeface="+mj-lt"/>
              </a:rPr>
              <a:t> Г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рупације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фотона ових</a:t>
            </a:r>
            <a:r>
              <a:rPr lang="pl-PL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особина</a:t>
            </a:r>
            <a:r>
              <a:rPr lang="pl-PL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чине</a:t>
            </a:r>
            <a:r>
              <a:rPr lang="pl-PL" dirty="0" smtClean="0">
                <a:latin typeface="+mj-lt"/>
              </a:rPr>
              <a:t> </a:t>
            </a:r>
            <a:r>
              <a:rPr lang="sr-Cyrl-CS" dirty="0" smtClean="0">
                <a:solidFill>
                  <a:srgbClr val="FF0000"/>
                </a:solidFill>
                <a:latin typeface="+mj-lt"/>
              </a:rPr>
              <a:t>ласерски</a:t>
            </a:r>
            <a:r>
              <a:rPr lang="pl-PL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sr-Cyrl-CS" dirty="0" smtClean="0">
                <a:solidFill>
                  <a:srgbClr val="FF0000"/>
                </a:solidFill>
                <a:latin typeface="+mj-lt"/>
              </a:rPr>
              <a:t>зрак</a:t>
            </a:r>
            <a:r>
              <a:rPr lang="pl-PL" dirty="0" smtClean="0">
                <a:solidFill>
                  <a:srgbClr val="FF0000"/>
                </a:solidFill>
                <a:latin typeface="+mj-lt"/>
              </a:rPr>
              <a:t>.</a:t>
            </a:r>
            <a:endParaRPr lang="pl-PL" dirty="0" smtClean="0">
              <a:solidFill>
                <a:srgbClr val="FF0000"/>
              </a:solidFill>
              <a:latin typeface="+mj-lt"/>
            </a:endParaRPr>
          </a:p>
          <a:p>
            <a:r>
              <a:rPr lang="sr-Cyrl-CS" dirty="0" smtClean="0">
                <a:latin typeface="+mj-lt"/>
              </a:rPr>
              <a:t>Код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стимулисане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емисије</a:t>
            </a:r>
            <a:r>
              <a:rPr lang="en-US" dirty="0" smtClean="0">
                <a:latin typeface="+mj-lt"/>
              </a:rPr>
              <a:t>, </a:t>
            </a:r>
            <a:r>
              <a:rPr lang="sr-Cyrl-CS" dirty="0" smtClean="0">
                <a:latin typeface="+mj-lt"/>
              </a:rPr>
              <a:t>какву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ствара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ласерски апарат</a:t>
            </a:r>
            <a:r>
              <a:rPr lang="en-US" dirty="0" smtClean="0">
                <a:latin typeface="+mj-lt"/>
              </a:rPr>
              <a:t>,  </a:t>
            </a:r>
            <a:r>
              <a:rPr lang="sr-Cyrl-CS" dirty="0" smtClean="0">
                <a:latin typeface="+mj-lt"/>
              </a:rPr>
              <a:t>више од</a:t>
            </a:r>
            <a:r>
              <a:rPr lang="pl-PL" dirty="0" smtClean="0">
                <a:latin typeface="+mj-lt"/>
              </a:rPr>
              <a:t> </a:t>
            </a:r>
            <a:r>
              <a:rPr lang="pl-PL" dirty="0" smtClean="0">
                <a:latin typeface="+mj-lt"/>
              </a:rPr>
              <a:t>50% </a:t>
            </a:r>
            <a:r>
              <a:rPr lang="sr-Cyrl-CS" dirty="0" smtClean="0">
                <a:latin typeface="+mj-lt"/>
              </a:rPr>
              <a:t>се</a:t>
            </a:r>
            <a:r>
              <a:rPr lang="pl-PL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налази</a:t>
            </a:r>
            <a:r>
              <a:rPr lang="pl-PL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у</a:t>
            </a:r>
            <a:r>
              <a:rPr lang="pl-PL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побуђеном</a:t>
            </a:r>
            <a:r>
              <a:rPr lang="pl-PL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стању</a:t>
            </a:r>
            <a:r>
              <a:rPr lang="pl-PL" dirty="0" smtClean="0">
                <a:latin typeface="+mj-lt"/>
              </a:rPr>
              <a:t>. </a:t>
            </a:r>
            <a:r>
              <a:rPr lang="sr-Cyrl-CS" dirty="0" smtClean="0">
                <a:latin typeface="+mj-lt"/>
              </a:rPr>
              <a:t>Што је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већи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број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атома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побуђен</a:t>
            </a:r>
            <a:r>
              <a:rPr lang="vi-VN" dirty="0" smtClean="0">
                <a:latin typeface="+mj-lt"/>
              </a:rPr>
              <a:t>, </a:t>
            </a:r>
            <a:r>
              <a:rPr lang="sr-Cyrl-CS" dirty="0" smtClean="0">
                <a:latin typeface="+mj-lt"/>
              </a:rPr>
              <a:t>енергија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ласерског зрачења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биће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већа</a:t>
            </a:r>
          </a:p>
          <a:p>
            <a:pPr>
              <a:buNone/>
            </a:pPr>
            <a:endParaRPr lang="en-US" dirty="0" smtClean="0">
              <a:latin typeface="+mj-lt"/>
            </a:endParaRPr>
          </a:p>
          <a:p>
            <a:r>
              <a:rPr lang="sr-Cyrl-CS" dirty="0" smtClean="0">
                <a:latin typeface="+mj-lt"/>
              </a:rPr>
              <a:t>Када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се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побуђени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атом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погоди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фотоном који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поседује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исту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енергију</a:t>
            </a:r>
            <a:r>
              <a:rPr lang="en-US" dirty="0" smtClean="0">
                <a:latin typeface="+mj-lt"/>
              </a:rPr>
              <a:t>, </a:t>
            </a:r>
            <a:r>
              <a:rPr lang="sr-Cyrl-CS" dirty="0" smtClean="0">
                <a:latin typeface="+mj-lt"/>
              </a:rPr>
              <a:t>индукује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се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зрачење побуђеног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атома</a:t>
            </a:r>
            <a:r>
              <a:rPr lang="vi-VN" dirty="0" smtClean="0">
                <a:latin typeface="+mj-lt"/>
              </a:rPr>
              <a:t>, </a:t>
            </a:r>
            <a:r>
              <a:rPr lang="sr-Cyrl-CS" dirty="0" smtClean="0">
                <a:latin typeface="+mj-lt"/>
              </a:rPr>
              <a:t>тако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да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сада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постоје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два</a:t>
            </a:r>
            <a:r>
              <a:rPr lang="vi-VN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фотона са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истом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енергијом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43050"/>
            <a:ext cx="822960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Стимулисана светлост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Побуђивање у више енергетско стање</a:t>
            </a:r>
          </a:p>
          <a:p>
            <a:r>
              <a:rPr lang="sr-Cyrl-CS" dirty="0" smtClean="0"/>
              <a:t>Повратак након </a:t>
            </a:r>
            <a:r>
              <a:rPr lang="pl-PL" dirty="0" smtClean="0"/>
              <a:t>10-8</a:t>
            </a:r>
            <a:r>
              <a:rPr lang="sr-Cyrl-CS" dirty="0" smtClean="0"/>
              <a:t>  </a:t>
            </a:r>
            <a:r>
              <a:rPr lang="sr-Latn-CS" dirty="0" smtClean="0"/>
              <a:t>s</a:t>
            </a:r>
            <a:endParaRPr lang="sr-Cyrl-CS" dirty="0" smtClean="0"/>
          </a:p>
          <a:p>
            <a:r>
              <a:rPr lang="sr-Cyrl-CS" dirty="0" smtClean="0"/>
              <a:t>Емитовање фотона</a:t>
            </a:r>
          </a:p>
          <a:p>
            <a:r>
              <a:rPr lang="sr-Cyrl-CS" dirty="0" smtClean="0"/>
              <a:t>Довођење енергије атому који је у већ побуђеном стању&gt;фотони исте фазе и таласне дужине</a:t>
            </a:r>
          </a:p>
          <a:p>
            <a:r>
              <a:rPr lang="sr-Cyrl-CS" dirty="0" smtClean="0"/>
              <a:t>Појачање ефекта огледалима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1877</Words>
  <Application>Microsoft Office PowerPoint</Application>
  <PresentationFormat>On-screen Show (4:3)</PresentationFormat>
  <Paragraphs>261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Ласеротерапија</vt:lpstr>
      <vt:lpstr>Историјат примене ласера</vt:lpstr>
      <vt:lpstr>Slide 3</vt:lpstr>
      <vt:lpstr>Slide 4</vt:lpstr>
      <vt:lpstr>Како настаје стимулисана светлост?</vt:lpstr>
      <vt:lpstr>Како настаје стимулисана светлост?</vt:lpstr>
      <vt:lpstr>Како настаје стимулисана светлост?</vt:lpstr>
      <vt:lpstr>Slide 8</vt:lpstr>
      <vt:lpstr>Стимулисана светлост</vt:lpstr>
      <vt:lpstr>Особине ласерске светлости</vt:lpstr>
      <vt:lpstr>Монохроматичност</vt:lpstr>
      <vt:lpstr>Кохерентност-исти смер,иста фаза,могућност фокусирања</vt:lpstr>
      <vt:lpstr>Усмереност-нема расипања нити губитка енергије</vt:lpstr>
      <vt:lpstr>Основни делови уређаја</vt:lpstr>
      <vt:lpstr>Slide 15</vt:lpstr>
      <vt:lpstr>Подела ласера према таласној дужини</vt:lpstr>
      <vt:lpstr>Подела ласера према снази</vt:lpstr>
      <vt:lpstr>Подела ласера према активној супстaнци</vt:lpstr>
      <vt:lpstr>Подела ласера према начину емитовања</vt:lpstr>
      <vt:lpstr>Подела ласера према начину емитовања</vt:lpstr>
      <vt:lpstr>Подела ласера према начину побуде (стварање активне средине у којој је број побуђених атома већи од броја непобуђених)</vt:lpstr>
      <vt:lpstr>Ласери у медицини</vt:lpstr>
      <vt:lpstr>Ласери са коагулишућим дејством</vt:lpstr>
      <vt:lpstr>Хирушки ласери</vt:lpstr>
      <vt:lpstr>ТЕРАПИЈСКИ (БИОСТИМУЛАТИВНИ) ЛАСЕР</vt:lpstr>
      <vt:lpstr>Продорност ласерког снопа</vt:lpstr>
      <vt:lpstr>Биолошки ефекти ласера-примарни</vt:lpstr>
      <vt:lpstr>Биолошки ефекти ласера-секундарни</vt:lpstr>
      <vt:lpstr>Терапијски ефекти ласера</vt:lpstr>
      <vt:lpstr>Терапијски ефекти ласера</vt:lpstr>
      <vt:lpstr>Slide 31</vt:lpstr>
      <vt:lpstr>    Аналгетско дејство ласера   </vt:lpstr>
      <vt:lpstr> Антиинфламаторно дејтво ласера </vt:lpstr>
      <vt:lpstr>Имунолошко дејство ласера</vt:lpstr>
      <vt:lpstr>Клинички ефекти ласеротерапије</vt:lpstr>
      <vt:lpstr>Методика примене ласера</vt:lpstr>
      <vt:lpstr>Дозирање ласеротерапије</vt:lpstr>
      <vt:lpstr>Slide 38</vt:lpstr>
      <vt:lpstr>Индикације за ласеротерапију</vt:lpstr>
      <vt:lpstr>Индикације з апримену ласера велике снаге</vt:lpstr>
      <vt:lpstr>Индикације за ласеротерапију</vt:lpstr>
      <vt:lpstr>Контраиндикације за ласеротерапију</vt:lpstr>
      <vt:lpstr>Штетни ефекти ласера</vt:lpstr>
      <vt:lpstr>Мере заштите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</dc:creator>
  <cp:lastModifiedBy>Info</cp:lastModifiedBy>
  <cp:revision>23</cp:revision>
  <dcterms:created xsi:type="dcterms:W3CDTF">2020-09-29T11:22:59Z</dcterms:created>
  <dcterms:modified xsi:type="dcterms:W3CDTF">2020-09-30T10:40:52Z</dcterms:modified>
</cp:coreProperties>
</file>